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7" r:id="rId2"/>
    <p:sldId id="258" r:id="rId3"/>
    <p:sldId id="259" r:id="rId4"/>
    <p:sldId id="260" r:id="rId5"/>
    <p:sldId id="365" r:id="rId6"/>
    <p:sldId id="261" r:id="rId7"/>
    <p:sldId id="262" r:id="rId8"/>
    <p:sldId id="267" r:id="rId9"/>
    <p:sldId id="359" r:id="rId10"/>
    <p:sldId id="269" r:id="rId11"/>
    <p:sldId id="270" r:id="rId12"/>
    <p:sldId id="272" r:id="rId13"/>
    <p:sldId id="275" r:id="rId14"/>
    <p:sldId id="276" r:id="rId15"/>
    <p:sldId id="277" r:id="rId16"/>
    <p:sldId id="278" r:id="rId17"/>
    <p:sldId id="279" r:id="rId18"/>
    <p:sldId id="291" r:id="rId19"/>
    <p:sldId id="356" r:id="rId20"/>
    <p:sldId id="290" r:id="rId21"/>
    <p:sldId id="282" r:id="rId22"/>
    <p:sldId id="289" r:id="rId23"/>
    <p:sldId id="283" r:id="rId24"/>
    <p:sldId id="287" r:id="rId25"/>
    <p:sldId id="310" r:id="rId26"/>
    <p:sldId id="293" r:id="rId27"/>
    <p:sldId id="296" r:id="rId28"/>
    <p:sldId id="294" r:id="rId29"/>
    <p:sldId id="297" r:id="rId30"/>
    <p:sldId id="298" r:id="rId31"/>
    <p:sldId id="299" r:id="rId32"/>
    <p:sldId id="300" r:id="rId33"/>
    <p:sldId id="301" r:id="rId34"/>
    <p:sldId id="302" r:id="rId35"/>
    <p:sldId id="304" r:id="rId36"/>
    <p:sldId id="306" r:id="rId37"/>
    <p:sldId id="307" r:id="rId38"/>
    <p:sldId id="308" r:id="rId39"/>
    <p:sldId id="311" r:id="rId40"/>
    <p:sldId id="351" r:id="rId41"/>
    <p:sldId id="312" r:id="rId42"/>
    <p:sldId id="313" r:id="rId43"/>
    <p:sldId id="315" r:id="rId44"/>
    <p:sldId id="319" r:id="rId45"/>
    <p:sldId id="320" r:id="rId46"/>
    <p:sldId id="322" r:id="rId47"/>
    <p:sldId id="323" r:id="rId48"/>
    <p:sldId id="324" r:id="rId49"/>
    <p:sldId id="336" r:id="rId50"/>
    <p:sldId id="337" r:id="rId51"/>
    <p:sldId id="338" r:id="rId52"/>
    <p:sldId id="339" r:id="rId53"/>
    <p:sldId id="343" r:id="rId54"/>
    <p:sldId id="344" r:id="rId55"/>
    <p:sldId id="345" r:id="rId56"/>
    <p:sldId id="346" r:id="rId57"/>
    <p:sldId id="364" r:id="rId58"/>
    <p:sldId id="366" r:id="rId59"/>
    <p:sldId id="28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BD33E-092E-4C21-AFDD-2DCC92E0E6DA}" v="22" dt="2022-08-04T14:59:04.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Ruhnke" userId="c641175347c4bd97" providerId="LiveId" clId="{93CBD33E-092E-4C21-AFDD-2DCC92E0E6DA}"/>
    <pc:docChg chg="undo custSel modSld">
      <pc:chgData name="Alice Ruhnke" userId="c641175347c4bd97" providerId="LiveId" clId="{93CBD33E-092E-4C21-AFDD-2DCC92E0E6DA}" dt="2022-08-04T15:05:30.526" v="1849"/>
      <pc:docMkLst>
        <pc:docMk/>
      </pc:docMkLst>
      <pc:sldChg chg="modSp mod">
        <pc:chgData name="Alice Ruhnke" userId="c641175347c4bd97" providerId="LiveId" clId="{93CBD33E-092E-4C21-AFDD-2DCC92E0E6DA}" dt="2022-08-04T15:01:16.520" v="1834" actId="20577"/>
        <pc:sldMkLst>
          <pc:docMk/>
          <pc:sldMk cId="1313175619" sldId="257"/>
        </pc:sldMkLst>
        <pc:spChg chg="mod">
          <ac:chgData name="Alice Ruhnke" userId="c641175347c4bd97" providerId="LiveId" clId="{93CBD33E-092E-4C21-AFDD-2DCC92E0E6DA}" dt="2022-08-04T15:01:16.520" v="1834" actId="20577"/>
          <ac:spMkLst>
            <pc:docMk/>
            <pc:sldMk cId="1313175619" sldId="257"/>
            <ac:spMk id="6" creationId="{CEB2BFB6-3B45-460E-A13A-740D5BB8EEFF}"/>
          </ac:spMkLst>
        </pc:spChg>
      </pc:sldChg>
      <pc:sldChg chg="modSp mod">
        <pc:chgData name="Alice Ruhnke" userId="c641175347c4bd97" providerId="LiveId" clId="{93CBD33E-092E-4C21-AFDD-2DCC92E0E6DA}" dt="2022-08-04T14:02:19.621" v="130"/>
        <pc:sldMkLst>
          <pc:docMk/>
          <pc:sldMk cId="3833475695" sldId="282"/>
        </pc:sldMkLst>
        <pc:spChg chg="mod">
          <ac:chgData name="Alice Ruhnke" userId="c641175347c4bd97" providerId="LiveId" clId="{93CBD33E-092E-4C21-AFDD-2DCC92E0E6DA}" dt="2022-08-04T14:02:19.621" v="130"/>
          <ac:spMkLst>
            <pc:docMk/>
            <pc:sldMk cId="3833475695" sldId="282"/>
            <ac:spMk id="5" creationId="{00000000-0000-0000-0000-000000000000}"/>
          </ac:spMkLst>
        </pc:spChg>
      </pc:sldChg>
      <pc:sldChg chg="modSp mod">
        <pc:chgData name="Alice Ruhnke" userId="c641175347c4bd97" providerId="LiveId" clId="{93CBD33E-092E-4C21-AFDD-2DCC92E0E6DA}" dt="2022-08-04T14:01:51.397" v="129" actId="14100"/>
        <pc:sldMkLst>
          <pc:docMk/>
          <pc:sldMk cId="268923935" sldId="290"/>
        </pc:sldMkLst>
        <pc:spChg chg="mod">
          <ac:chgData name="Alice Ruhnke" userId="c641175347c4bd97" providerId="LiveId" clId="{93CBD33E-092E-4C21-AFDD-2DCC92E0E6DA}" dt="2022-08-04T14:01:51.397" v="129" actId="14100"/>
          <ac:spMkLst>
            <pc:docMk/>
            <pc:sldMk cId="268923935" sldId="290"/>
            <ac:spMk id="10" creationId="{00000000-0000-0000-0000-000000000000}"/>
          </ac:spMkLst>
        </pc:spChg>
      </pc:sldChg>
      <pc:sldChg chg="addSp delSp modSp mod">
        <pc:chgData name="Alice Ruhnke" userId="c641175347c4bd97" providerId="LiveId" clId="{93CBD33E-092E-4C21-AFDD-2DCC92E0E6DA}" dt="2022-08-04T15:02:31.438" v="1835"/>
        <pc:sldMkLst>
          <pc:docMk/>
          <pc:sldMk cId="2791169574" sldId="298"/>
        </pc:sldMkLst>
        <pc:spChg chg="add del mod">
          <ac:chgData name="Alice Ruhnke" userId="c641175347c4bd97" providerId="LiveId" clId="{93CBD33E-092E-4C21-AFDD-2DCC92E0E6DA}" dt="2022-08-04T14:10:46.061" v="395" actId="478"/>
          <ac:spMkLst>
            <pc:docMk/>
            <pc:sldMk cId="2791169574" sldId="298"/>
            <ac:spMk id="6" creationId="{34E8348A-07F4-AE43-A817-ADD42E2A8F70}"/>
          </ac:spMkLst>
        </pc:spChg>
        <pc:spChg chg="mod">
          <ac:chgData name="Alice Ruhnke" userId="c641175347c4bd97" providerId="LiveId" clId="{93CBD33E-092E-4C21-AFDD-2DCC92E0E6DA}" dt="2022-08-04T15:02:31.438" v="1835"/>
          <ac:spMkLst>
            <pc:docMk/>
            <pc:sldMk cId="2791169574" sldId="298"/>
            <ac:spMk id="16386" creationId="{00000000-0000-0000-0000-000000000000}"/>
          </ac:spMkLst>
        </pc:spChg>
        <pc:spChg chg="mod">
          <ac:chgData name="Alice Ruhnke" userId="c641175347c4bd97" providerId="LiveId" clId="{93CBD33E-092E-4C21-AFDD-2DCC92E0E6DA}" dt="2022-08-04T14:23:06.182" v="542" actId="20577"/>
          <ac:spMkLst>
            <pc:docMk/>
            <pc:sldMk cId="2791169574" sldId="298"/>
            <ac:spMk id="316419" creationId="{00000000-0000-0000-0000-000000000000}"/>
          </ac:spMkLst>
        </pc:spChg>
        <pc:picChg chg="add del mod">
          <ac:chgData name="Alice Ruhnke" userId="c641175347c4bd97" providerId="LiveId" clId="{93CBD33E-092E-4C21-AFDD-2DCC92E0E6DA}" dt="2022-08-04T14:10:01.629" v="387" actId="478"/>
          <ac:picMkLst>
            <pc:docMk/>
            <pc:sldMk cId="2791169574" sldId="298"/>
            <ac:picMk id="3" creationId="{E3FA4AD6-5249-0ED3-D96F-E5E694E1CB6F}"/>
          </ac:picMkLst>
        </pc:picChg>
        <pc:picChg chg="add del mod">
          <ac:chgData name="Alice Ruhnke" userId="c641175347c4bd97" providerId="LiveId" clId="{93CBD33E-092E-4C21-AFDD-2DCC92E0E6DA}" dt="2022-08-04T14:10:48.878" v="396" actId="1076"/>
          <ac:picMkLst>
            <pc:docMk/>
            <pc:sldMk cId="2791169574" sldId="298"/>
            <ac:picMk id="5" creationId="{7DEFED3F-DE11-53CC-9146-06DF68F1225B}"/>
          </ac:picMkLst>
        </pc:picChg>
      </pc:sldChg>
      <pc:sldChg chg="addSp delSp modSp mod">
        <pc:chgData name="Alice Ruhnke" userId="c641175347c4bd97" providerId="LiveId" clId="{93CBD33E-092E-4C21-AFDD-2DCC92E0E6DA}" dt="2022-08-04T15:02:47.438" v="1836"/>
        <pc:sldMkLst>
          <pc:docMk/>
          <pc:sldMk cId="717108416" sldId="300"/>
        </pc:sldMkLst>
        <pc:spChg chg="mod">
          <ac:chgData name="Alice Ruhnke" userId="c641175347c4bd97" providerId="LiveId" clId="{93CBD33E-092E-4C21-AFDD-2DCC92E0E6DA}" dt="2022-08-04T15:02:47.438" v="1836"/>
          <ac:spMkLst>
            <pc:docMk/>
            <pc:sldMk cId="717108416" sldId="300"/>
            <ac:spMk id="18434" creationId="{00000000-0000-0000-0000-000000000000}"/>
          </ac:spMkLst>
        </pc:spChg>
        <pc:spChg chg="mod">
          <ac:chgData name="Alice Ruhnke" userId="c641175347c4bd97" providerId="LiveId" clId="{93CBD33E-092E-4C21-AFDD-2DCC92E0E6DA}" dt="2022-08-04T14:23:48.353" v="553" actId="20577"/>
          <ac:spMkLst>
            <pc:docMk/>
            <pc:sldMk cId="717108416" sldId="300"/>
            <ac:spMk id="18435" creationId="{00000000-0000-0000-0000-000000000000}"/>
          </ac:spMkLst>
        </pc:spChg>
        <pc:picChg chg="del">
          <ac:chgData name="Alice Ruhnke" userId="c641175347c4bd97" providerId="LiveId" clId="{93CBD33E-092E-4C21-AFDD-2DCC92E0E6DA}" dt="2022-08-04T14:12:17.477" v="398" actId="478"/>
          <ac:picMkLst>
            <pc:docMk/>
            <pc:sldMk cId="717108416" sldId="300"/>
            <ac:picMk id="2" creationId="{00000000-0000-0000-0000-000000000000}"/>
          </ac:picMkLst>
        </pc:picChg>
        <pc:picChg chg="add mod">
          <ac:chgData name="Alice Ruhnke" userId="c641175347c4bd97" providerId="LiveId" clId="{93CBD33E-092E-4C21-AFDD-2DCC92E0E6DA}" dt="2022-08-04T14:12:56.300" v="403" actId="1076"/>
          <ac:picMkLst>
            <pc:docMk/>
            <pc:sldMk cId="717108416" sldId="300"/>
            <ac:picMk id="4" creationId="{0F391E32-13A9-2F48-9620-37DC93A4D069}"/>
          </ac:picMkLst>
        </pc:picChg>
      </pc:sldChg>
      <pc:sldChg chg="addSp delSp modSp mod">
        <pc:chgData name="Alice Ruhnke" userId="c641175347c4bd97" providerId="LiveId" clId="{93CBD33E-092E-4C21-AFDD-2DCC92E0E6DA}" dt="2022-08-04T15:03:00.014" v="1837"/>
        <pc:sldMkLst>
          <pc:docMk/>
          <pc:sldMk cId="4167585685" sldId="302"/>
        </pc:sldMkLst>
        <pc:spChg chg="add del mod">
          <ac:chgData name="Alice Ruhnke" userId="c641175347c4bd97" providerId="LiveId" clId="{93CBD33E-092E-4C21-AFDD-2DCC92E0E6DA}" dt="2022-08-04T14:22:26.821" v="529" actId="478"/>
          <ac:spMkLst>
            <pc:docMk/>
            <pc:sldMk cId="4167585685" sldId="302"/>
            <ac:spMk id="5" creationId="{9705BB0E-F17D-0F85-CC11-C37881FBB9A9}"/>
          </ac:spMkLst>
        </pc:spChg>
        <pc:spChg chg="mod">
          <ac:chgData name="Alice Ruhnke" userId="c641175347c4bd97" providerId="LiveId" clId="{93CBD33E-092E-4C21-AFDD-2DCC92E0E6DA}" dt="2022-08-04T15:03:00.014" v="1837"/>
          <ac:spMkLst>
            <pc:docMk/>
            <pc:sldMk cId="4167585685" sldId="302"/>
            <ac:spMk id="20482" creationId="{00000000-0000-0000-0000-000000000000}"/>
          </ac:spMkLst>
        </pc:spChg>
        <pc:spChg chg="mod">
          <ac:chgData name="Alice Ruhnke" userId="c641175347c4bd97" providerId="LiveId" clId="{93CBD33E-092E-4C21-AFDD-2DCC92E0E6DA}" dt="2022-08-04T14:21:35.089" v="523" actId="1076"/>
          <ac:spMkLst>
            <pc:docMk/>
            <pc:sldMk cId="4167585685" sldId="302"/>
            <ac:spMk id="20483" creationId="{00000000-0000-0000-0000-000000000000}"/>
          </ac:spMkLst>
        </pc:spChg>
        <pc:picChg chg="del">
          <ac:chgData name="Alice Ruhnke" userId="c641175347c4bd97" providerId="LiveId" clId="{93CBD33E-092E-4C21-AFDD-2DCC92E0E6DA}" dt="2022-08-04T14:14:20.261" v="424" actId="478"/>
          <ac:picMkLst>
            <pc:docMk/>
            <pc:sldMk cId="4167585685" sldId="302"/>
            <ac:picMk id="2" creationId="{00000000-0000-0000-0000-000000000000}"/>
          </ac:picMkLst>
        </pc:picChg>
        <pc:picChg chg="add mod">
          <ac:chgData name="Alice Ruhnke" userId="c641175347c4bd97" providerId="LiveId" clId="{93CBD33E-092E-4C21-AFDD-2DCC92E0E6DA}" dt="2022-08-04T14:22:22.192" v="528" actId="1076"/>
          <ac:picMkLst>
            <pc:docMk/>
            <pc:sldMk cId="4167585685" sldId="302"/>
            <ac:picMk id="4" creationId="{C66A3F72-E727-9A94-05CF-7066F20DCD27}"/>
          </ac:picMkLst>
        </pc:picChg>
      </pc:sldChg>
      <pc:sldChg chg="modSp mod">
        <pc:chgData name="Alice Ruhnke" userId="c641175347c4bd97" providerId="LiveId" clId="{93CBD33E-092E-4C21-AFDD-2DCC92E0E6DA}" dt="2022-08-04T13:52:00.566" v="57" actId="20577"/>
        <pc:sldMkLst>
          <pc:docMk/>
          <pc:sldMk cId="4035408411" sldId="304"/>
        </pc:sldMkLst>
        <pc:spChg chg="mod">
          <ac:chgData name="Alice Ruhnke" userId="c641175347c4bd97" providerId="LiveId" clId="{93CBD33E-092E-4C21-AFDD-2DCC92E0E6DA}" dt="2022-08-04T13:52:00.566" v="57" actId="20577"/>
          <ac:spMkLst>
            <pc:docMk/>
            <pc:sldMk cId="4035408411" sldId="304"/>
            <ac:spMk id="279556" creationId="{00000000-0000-0000-0000-000000000000}"/>
          </ac:spMkLst>
        </pc:spChg>
      </pc:sldChg>
      <pc:sldChg chg="modSp mod">
        <pc:chgData name="Alice Ruhnke" userId="c641175347c4bd97" providerId="LiveId" clId="{93CBD33E-092E-4C21-AFDD-2DCC92E0E6DA}" dt="2022-08-04T15:03:50.142" v="1839" actId="2711"/>
        <pc:sldMkLst>
          <pc:docMk/>
          <pc:sldMk cId="2895658373" sldId="307"/>
        </pc:sldMkLst>
        <pc:spChg chg="mod">
          <ac:chgData name="Alice Ruhnke" userId="c641175347c4bd97" providerId="LiveId" clId="{93CBD33E-092E-4C21-AFDD-2DCC92E0E6DA}" dt="2022-08-04T15:03:17.915" v="1838"/>
          <ac:spMkLst>
            <pc:docMk/>
            <pc:sldMk cId="2895658373" sldId="307"/>
            <ac:spMk id="27650" creationId="{00000000-0000-0000-0000-000000000000}"/>
          </ac:spMkLst>
        </pc:spChg>
        <pc:graphicFrameChg chg="mod modGraphic">
          <ac:chgData name="Alice Ruhnke" userId="c641175347c4bd97" providerId="LiveId" clId="{93CBD33E-092E-4C21-AFDD-2DCC92E0E6DA}" dt="2022-08-04T15:03:50.142" v="1839" actId="2711"/>
          <ac:graphicFrameMkLst>
            <pc:docMk/>
            <pc:sldMk cId="2895658373" sldId="307"/>
            <ac:graphicFrameMk id="350229" creationId="{00000000-0000-0000-0000-000000000000}"/>
          </ac:graphicFrameMkLst>
        </pc:graphicFrameChg>
      </pc:sldChg>
      <pc:sldChg chg="modSp mod">
        <pc:chgData name="Alice Ruhnke" userId="c641175347c4bd97" providerId="LiveId" clId="{93CBD33E-092E-4C21-AFDD-2DCC92E0E6DA}" dt="2022-08-04T15:04:42.879" v="1843" actId="1076"/>
        <pc:sldMkLst>
          <pc:docMk/>
          <pc:sldMk cId="1792922621" sldId="322"/>
        </pc:sldMkLst>
        <pc:spChg chg="mod">
          <ac:chgData name="Alice Ruhnke" userId="c641175347c4bd97" providerId="LiveId" clId="{93CBD33E-092E-4C21-AFDD-2DCC92E0E6DA}" dt="2022-08-04T15:04:42.879" v="1843" actId="1076"/>
          <ac:spMkLst>
            <pc:docMk/>
            <pc:sldMk cId="1792922621" sldId="322"/>
            <ac:spMk id="6" creationId="{00000000-0000-0000-0000-000000000000}"/>
          </ac:spMkLst>
        </pc:spChg>
      </pc:sldChg>
      <pc:sldChg chg="modSp mod">
        <pc:chgData name="Alice Ruhnke" userId="c641175347c4bd97" providerId="LiveId" clId="{93CBD33E-092E-4C21-AFDD-2DCC92E0E6DA}" dt="2022-08-04T15:05:02.517" v="1845"/>
        <pc:sldMkLst>
          <pc:docMk/>
          <pc:sldMk cId="1238488232" sldId="337"/>
        </pc:sldMkLst>
        <pc:spChg chg="mod">
          <ac:chgData name="Alice Ruhnke" userId="c641175347c4bd97" providerId="LiveId" clId="{93CBD33E-092E-4C21-AFDD-2DCC92E0E6DA}" dt="2022-08-04T15:05:02.517" v="1845"/>
          <ac:spMkLst>
            <pc:docMk/>
            <pc:sldMk cId="1238488232" sldId="337"/>
            <ac:spMk id="32770" creationId="{00000000-0000-0000-0000-000000000000}"/>
          </ac:spMkLst>
        </pc:spChg>
        <pc:graphicFrameChg chg="mod modGraphic">
          <ac:chgData name="Alice Ruhnke" userId="c641175347c4bd97" providerId="LiveId" clId="{93CBD33E-092E-4C21-AFDD-2DCC92E0E6DA}" dt="2022-08-04T15:04:53.765" v="1844" actId="313"/>
          <ac:graphicFrameMkLst>
            <pc:docMk/>
            <pc:sldMk cId="1238488232" sldId="337"/>
            <ac:graphicFrameMk id="326678" creationId="{00000000-0000-0000-0000-000000000000}"/>
          </ac:graphicFrameMkLst>
        </pc:graphicFrameChg>
      </pc:sldChg>
      <pc:sldChg chg="modSp mod">
        <pc:chgData name="Alice Ruhnke" userId="c641175347c4bd97" providerId="LiveId" clId="{93CBD33E-092E-4C21-AFDD-2DCC92E0E6DA}" dt="2022-08-04T15:05:06.935" v="1846"/>
        <pc:sldMkLst>
          <pc:docMk/>
          <pc:sldMk cId="4142009446" sldId="338"/>
        </pc:sldMkLst>
        <pc:spChg chg="mod">
          <ac:chgData name="Alice Ruhnke" userId="c641175347c4bd97" providerId="LiveId" clId="{93CBD33E-092E-4C21-AFDD-2DCC92E0E6DA}" dt="2022-08-04T15:05:06.935" v="1846"/>
          <ac:spMkLst>
            <pc:docMk/>
            <pc:sldMk cId="4142009446" sldId="338"/>
            <ac:spMk id="2" creationId="{00000000-0000-0000-0000-000000000000}"/>
          </ac:spMkLst>
        </pc:spChg>
        <pc:graphicFrameChg chg="modGraphic">
          <ac:chgData name="Alice Ruhnke" userId="c641175347c4bd97" providerId="LiveId" clId="{93CBD33E-092E-4C21-AFDD-2DCC92E0E6DA}" dt="2022-08-04T14:52:58.307" v="1477" actId="2165"/>
          <ac:graphicFrameMkLst>
            <pc:docMk/>
            <pc:sldMk cId="4142009446" sldId="338"/>
            <ac:graphicFrameMk id="4" creationId="{00000000-0000-0000-0000-000000000000}"/>
          </ac:graphicFrameMkLst>
        </pc:graphicFrameChg>
      </pc:sldChg>
      <pc:sldChg chg="modSp mod">
        <pc:chgData name="Alice Ruhnke" userId="c641175347c4bd97" providerId="LiveId" clId="{93CBD33E-092E-4C21-AFDD-2DCC92E0E6DA}" dt="2022-08-04T15:05:18.983" v="1848" actId="27636"/>
        <pc:sldMkLst>
          <pc:docMk/>
          <pc:sldMk cId="4004926795" sldId="344"/>
        </pc:sldMkLst>
        <pc:spChg chg="mod">
          <ac:chgData name="Alice Ruhnke" userId="c641175347c4bd97" providerId="LiveId" clId="{93CBD33E-092E-4C21-AFDD-2DCC92E0E6DA}" dt="2022-08-04T15:05:18.983" v="1848" actId="27636"/>
          <ac:spMkLst>
            <pc:docMk/>
            <pc:sldMk cId="4004926795" sldId="344"/>
            <ac:spMk id="3" creationId="{00000000-0000-0000-0000-000000000000}"/>
          </ac:spMkLst>
        </pc:spChg>
      </pc:sldChg>
      <pc:sldChg chg="modSp mod">
        <pc:chgData name="Alice Ruhnke" userId="c641175347c4bd97" providerId="LiveId" clId="{93CBD33E-092E-4C21-AFDD-2DCC92E0E6DA}" dt="2022-08-04T15:05:30.526" v="1849"/>
        <pc:sldMkLst>
          <pc:docMk/>
          <pc:sldMk cId="2951697390" sldId="346"/>
        </pc:sldMkLst>
        <pc:spChg chg="mod">
          <ac:chgData name="Alice Ruhnke" userId="c641175347c4bd97" providerId="LiveId" clId="{93CBD33E-092E-4C21-AFDD-2DCC92E0E6DA}" dt="2022-08-04T15:05:30.526" v="1849"/>
          <ac:spMkLst>
            <pc:docMk/>
            <pc:sldMk cId="2951697390" sldId="346"/>
            <ac:spMk id="143361" creationId="{00000000-0000-0000-0000-000000000000}"/>
          </ac:spMkLst>
        </pc:spChg>
        <pc:graphicFrameChg chg="mod modGraphic">
          <ac:chgData name="Alice Ruhnke" userId="c641175347c4bd97" providerId="LiveId" clId="{93CBD33E-092E-4C21-AFDD-2DCC92E0E6DA}" dt="2022-08-04T15:00:51.989" v="1831" actId="20577"/>
          <ac:graphicFrameMkLst>
            <pc:docMk/>
            <pc:sldMk cId="2951697390" sldId="346"/>
            <ac:graphicFrameMk id="134147" creationId="{00000000-0000-0000-0000-000000000000}"/>
          </ac:graphicFrameMkLst>
        </pc:graphicFrameChg>
      </pc:sldChg>
      <pc:sldChg chg="modSp mod">
        <pc:chgData name="Alice Ruhnke" userId="c641175347c4bd97" providerId="LiveId" clId="{93CBD33E-092E-4C21-AFDD-2DCC92E0E6DA}" dt="2022-08-04T14:00:47.045" v="96" actId="20577"/>
        <pc:sldMkLst>
          <pc:docMk/>
          <pc:sldMk cId="4265347846" sldId="356"/>
        </pc:sldMkLst>
        <pc:spChg chg="mod">
          <ac:chgData name="Alice Ruhnke" userId="c641175347c4bd97" providerId="LiveId" clId="{93CBD33E-092E-4C21-AFDD-2DCC92E0E6DA}" dt="2022-08-04T14:00:47.045" v="96" actId="20577"/>
          <ac:spMkLst>
            <pc:docMk/>
            <pc:sldMk cId="4265347846" sldId="356"/>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manualLayout>
          <c:layoutTarget val="inner"/>
          <c:xMode val="edge"/>
          <c:yMode val="edge"/>
          <c:x val="0.24577861163226999"/>
          <c:y val="0.112582781456954"/>
          <c:w val="0.47373358348968098"/>
          <c:h val="0.66887417218543099"/>
        </c:manualLayout>
      </c:layout>
      <c:pieChart>
        <c:varyColors val="1"/>
        <c:ser>
          <c:idx val="0"/>
          <c:order val="0"/>
          <c:tx>
            <c:strRef>
              <c:f>Sheet1!$A$2</c:f>
              <c:strCache>
                <c:ptCount val="1"/>
                <c:pt idx="0">
                  <c:v>East</c:v>
                </c:pt>
              </c:strCache>
            </c:strRef>
          </c:tx>
          <c:spPr>
            <a:solidFill>
              <a:schemeClr val="accent1">
                <a:lumMod val="50000"/>
              </a:schemeClr>
            </a:solidFill>
          </c:spPr>
          <c:explosion val="9"/>
          <c:dPt>
            <c:idx val="0"/>
            <c:bubble3D val="0"/>
            <c:extLst>
              <c:ext xmlns:c16="http://schemas.microsoft.com/office/drawing/2014/chart" uri="{C3380CC4-5D6E-409C-BE32-E72D297353CC}">
                <c16:uniqueId val="{00000001-DC1E-4B85-B1EF-EFFCCCE0C6C2}"/>
              </c:ext>
            </c:extLst>
          </c:dPt>
          <c:dPt>
            <c:idx val="1"/>
            <c:bubble3D val="0"/>
            <c:extLst>
              <c:ext xmlns:c16="http://schemas.microsoft.com/office/drawing/2014/chart" uri="{C3380CC4-5D6E-409C-BE32-E72D297353CC}">
                <c16:uniqueId val="{00000002-DC1E-4B85-B1EF-EFFCCCE0C6C2}"/>
              </c:ext>
            </c:extLst>
          </c:dPt>
          <c:dLbls>
            <c:dLbl>
              <c:idx val="0"/>
              <c:layout>
                <c:manualLayout>
                  <c:x val="5.6959304028999201E-2"/>
                  <c:y val="2.50275912628176E-3"/>
                </c:manualLayout>
              </c:layout>
              <c:tx>
                <c:rich>
                  <a:bodyPr/>
                  <a:lstStyle/>
                  <a:p>
                    <a:pPr>
                      <a:defRPr>
                        <a:latin typeface="Segoe UI" panose="020B0502040204020203" pitchFamily="34" charset="0"/>
                        <a:cs typeface="Segoe UI" panose="020B0502040204020203" pitchFamily="34" charset="0"/>
                      </a:defRPr>
                    </a:pPr>
                    <a:r>
                      <a:rPr lang="en-US">
                        <a:latin typeface="Segoe UI" panose="020B0502040204020203" pitchFamily="34" charset="0"/>
                        <a:cs typeface="Segoe UI" panose="020B0502040204020203" pitchFamily="34" charset="0"/>
                      </a:rPr>
                      <a:t>Planning
80%</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C1E-4B85-B1EF-EFFCCCE0C6C2}"/>
                </c:ext>
              </c:extLst>
            </c:dLbl>
            <c:dLbl>
              <c:idx val="1"/>
              <c:layout>
                <c:manualLayout>
                  <c:x val="-3.619075960952E-2"/>
                  <c:y val="1.6846688281611899E-2"/>
                </c:manualLayout>
              </c:layout>
              <c:tx>
                <c:rich>
                  <a:bodyPr/>
                  <a:lstStyle/>
                  <a:p>
                    <a:pPr>
                      <a:defRPr>
                        <a:latin typeface="Segoe UI" panose="020B0502040204020203" pitchFamily="34" charset="0"/>
                        <a:cs typeface="Segoe UI" panose="020B0502040204020203" pitchFamily="34" charset="0"/>
                      </a:defRPr>
                    </a:pPr>
                    <a:r>
                      <a:rPr lang="en-US">
                        <a:latin typeface="Segoe UI" panose="020B0502040204020203" pitchFamily="34" charset="0"/>
                        <a:cs typeface="Segoe UI" panose="020B0502040204020203" pitchFamily="34" charset="0"/>
                      </a:rPr>
                      <a:t>Writing
20%</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C1E-4B85-B1EF-EFFCCCE0C6C2}"/>
                </c:ext>
              </c:extLst>
            </c:dLbl>
            <c:numFmt formatCode="0%" sourceLinked="0"/>
            <c:spPr>
              <a:noFill/>
              <a:ln>
                <a:noFill/>
              </a:ln>
              <a:effectLst/>
            </c:spPr>
            <c:txPr>
              <a:bodyPr wrap="square" lIns="38100" tIns="19050" rIns="38100" bIns="19050" anchor="ctr">
                <a:spAutoFit/>
              </a:bodyPr>
              <a:lstStyle/>
              <a:p>
                <a:pPr>
                  <a:defRPr>
                    <a:latin typeface="Segoe UI" panose="020B0502040204020203" pitchFamily="34" charset="0"/>
                    <a:cs typeface="Segoe UI" panose="020B0502040204020203"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Sheet1!$B$1:$C$1</c:f>
              <c:strCache>
                <c:ptCount val="2"/>
                <c:pt idx="0">
                  <c:v>Planning</c:v>
                </c:pt>
                <c:pt idx="1">
                  <c:v>Writing</c:v>
                </c:pt>
              </c:strCache>
            </c:strRef>
          </c:cat>
          <c:val>
            <c:numRef>
              <c:f>Sheet1!$B$2:$C$2</c:f>
              <c:numCache>
                <c:formatCode>General</c:formatCode>
                <c:ptCount val="2"/>
                <c:pt idx="0">
                  <c:v>80</c:v>
                </c:pt>
                <c:pt idx="1">
                  <c:v>20</c:v>
                </c:pt>
              </c:numCache>
            </c:numRef>
          </c:val>
          <c:extLst>
            <c:ext xmlns:c16="http://schemas.microsoft.com/office/drawing/2014/chart" uri="{C3380CC4-5D6E-409C-BE32-E72D297353CC}">
              <c16:uniqueId val="{00000003-DC1E-4B85-B1EF-EFFCCCE0C6C2}"/>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D1C59-EC71-4743-8AC6-1ECDA37588A2}"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F79A6-4B56-49BE-B297-0253626C13A7}" type="slidenum">
              <a:rPr lang="en-US" smtClean="0"/>
              <a:t>‹#›</a:t>
            </a:fld>
            <a:endParaRPr lang="en-US"/>
          </a:p>
        </p:txBody>
      </p:sp>
    </p:spTree>
    <p:extLst>
      <p:ext uri="{BB962C8B-B14F-4D97-AF65-F5344CB8AC3E}">
        <p14:creationId xmlns:p14="http://schemas.microsoft.com/office/powerpoint/2010/main" val="49611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15363D-1AE6-439D-BA4A-53929E76F1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926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9A3B0D-6E15-46FF-83EE-CFCF60F1E15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82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39D673-1780-4F53-8380-999791E8D0C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55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70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a:noFill/>
        </p:spPr>
        <p:txBody>
          <a:bodyPr/>
          <a:lstStyle/>
          <a:p>
            <a:pPr eaLnBrk="1" hangingPunct="1">
              <a:spcBef>
                <a:spcPct val="0"/>
              </a:spcBef>
            </a:pPr>
            <a:r>
              <a:rPr lang="en-US" dirty="0"/>
              <a:t>Goals</a:t>
            </a:r>
          </a:p>
          <a:p>
            <a:pPr eaLnBrk="1" hangingPunct="1">
              <a:spcBef>
                <a:spcPct val="0"/>
              </a:spcBef>
            </a:pPr>
            <a:r>
              <a:rPr lang="en-US" dirty="0"/>
              <a:t>A goal</a:t>
            </a:r>
            <a:r>
              <a:rPr lang="en-US" b="1" dirty="0"/>
              <a:t> </a:t>
            </a:r>
            <a:r>
              <a:rPr lang="en-US" dirty="0"/>
              <a:t>is a statement that explains what the program wishes to accomplish. It sets the fundamental, long-range direction. Typically, goals are broad general statements. Example: Improve control of high blood pressure in adults 55 and over in Illinois. It is important to make sure that the goals are related to the problem identified. Thus the “need” section will explain and establish your baseline data and the goal will be the “future-oriented” change in the population you are serving. </a:t>
            </a:r>
          </a:p>
          <a:p>
            <a:endParaRPr lang="en-US" dirty="0"/>
          </a:p>
        </p:txBody>
      </p:sp>
      <p:sp>
        <p:nvSpPr>
          <p:cNvPr id="105476" name="Slide Number Placeholder 3"/>
          <p:cNvSpPr>
            <a:spLocks noGrp="1"/>
          </p:cNvSpPr>
          <p:nvPr>
            <p:ph type="sldNum" sz="quarter" idx="5"/>
          </p:nvPr>
        </p:nvSpPr>
        <p:spPr>
          <a:noFill/>
        </p:spPr>
        <p:txBody>
          <a:bodyPr/>
          <a:lstStyle>
            <a:lvl1pPr defTabSz="952560" eaLnBrk="0" hangingPunct="0">
              <a:defRPr>
                <a:solidFill>
                  <a:schemeClr val="tx1"/>
                </a:solidFill>
                <a:latin typeface="Arial" pitchFamily="34" charset="0"/>
                <a:cs typeface="Arial" pitchFamily="34" charset="0"/>
              </a:defRPr>
            </a:lvl1pPr>
            <a:lvl2pPr marL="756872" indent="-291104" defTabSz="952560" eaLnBrk="0" hangingPunct="0">
              <a:defRPr>
                <a:solidFill>
                  <a:schemeClr val="tx1"/>
                </a:solidFill>
                <a:latin typeface="Arial" pitchFamily="34" charset="0"/>
                <a:cs typeface="Arial" pitchFamily="34" charset="0"/>
              </a:defRPr>
            </a:lvl2pPr>
            <a:lvl3pPr marL="1164417" indent="-232884" defTabSz="952560" eaLnBrk="0" hangingPunct="0">
              <a:defRPr>
                <a:solidFill>
                  <a:schemeClr val="tx1"/>
                </a:solidFill>
                <a:latin typeface="Arial" pitchFamily="34" charset="0"/>
                <a:cs typeface="Arial" pitchFamily="34" charset="0"/>
              </a:defRPr>
            </a:lvl3pPr>
            <a:lvl4pPr marL="1630185" indent="-232884" defTabSz="952560" eaLnBrk="0" hangingPunct="0">
              <a:defRPr>
                <a:solidFill>
                  <a:schemeClr val="tx1"/>
                </a:solidFill>
                <a:latin typeface="Arial" pitchFamily="34" charset="0"/>
                <a:cs typeface="Arial" pitchFamily="34" charset="0"/>
              </a:defRPr>
            </a:lvl4pPr>
            <a:lvl5pPr marL="2095953" indent="-232884" defTabSz="952560" eaLnBrk="0" hangingPunct="0">
              <a:defRPr>
                <a:solidFill>
                  <a:schemeClr val="tx1"/>
                </a:solidFill>
                <a:latin typeface="Arial" pitchFamily="34" charset="0"/>
                <a:cs typeface="Arial" pitchFamily="34" charset="0"/>
              </a:defRPr>
            </a:lvl5pPr>
            <a:lvl6pPr marL="2561718" indent="-232884" defTabSz="952560" eaLnBrk="0" fontAlgn="base" hangingPunct="0">
              <a:spcBef>
                <a:spcPct val="0"/>
              </a:spcBef>
              <a:spcAft>
                <a:spcPct val="0"/>
              </a:spcAft>
              <a:defRPr>
                <a:solidFill>
                  <a:schemeClr val="tx1"/>
                </a:solidFill>
                <a:latin typeface="Arial" pitchFamily="34" charset="0"/>
                <a:cs typeface="Arial" pitchFamily="34" charset="0"/>
              </a:defRPr>
            </a:lvl6pPr>
            <a:lvl7pPr marL="3027486" indent="-232884" defTabSz="952560" eaLnBrk="0" fontAlgn="base" hangingPunct="0">
              <a:spcBef>
                <a:spcPct val="0"/>
              </a:spcBef>
              <a:spcAft>
                <a:spcPct val="0"/>
              </a:spcAft>
              <a:defRPr>
                <a:solidFill>
                  <a:schemeClr val="tx1"/>
                </a:solidFill>
                <a:latin typeface="Arial" pitchFamily="34" charset="0"/>
                <a:cs typeface="Arial" pitchFamily="34" charset="0"/>
              </a:defRPr>
            </a:lvl7pPr>
            <a:lvl8pPr marL="3493253" indent="-232884" defTabSz="952560" eaLnBrk="0" fontAlgn="base" hangingPunct="0">
              <a:spcBef>
                <a:spcPct val="0"/>
              </a:spcBef>
              <a:spcAft>
                <a:spcPct val="0"/>
              </a:spcAft>
              <a:defRPr>
                <a:solidFill>
                  <a:schemeClr val="tx1"/>
                </a:solidFill>
                <a:latin typeface="Arial" pitchFamily="34" charset="0"/>
                <a:cs typeface="Arial" pitchFamily="34" charset="0"/>
              </a:defRPr>
            </a:lvl8pPr>
            <a:lvl9pPr marL="3959021" indent="-232884" defTabSz="95256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52560" rtl="0" eaLnBrk="1" fontAlgn="auto" latinLnBrk="0" hangingPunct="1">
              <a:lnSpc>
                <a:spcPct val="100000"/>
              </a:lnSpc>
              <a:spcBef>
                <a:spcPts val="0"/>
              </a:spcBef>
              <a:spcAft>
                <a:spcPts val="0"/>
              </a:spcAft>
              <a:buClrTx/>
              <a:buSzTx/>
              <a:buFontTx/>
              <a:buNone/>
              <a:tabLst/>
              <a:defRPr/>
            </a:pPr>
            <a:fld id="{5BE01FAE-E906-4D03-9E4A-36558720899F}"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Calibri" pitchFamily="34" charset="0"/>
              </a:rPr>
              <a:pPr marL="0" marR="0" lvl="0" indent="0" algn="r" defTabSz="95256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88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6772" indent="-291066" eaLnBrk="0" hangingPunct="0">
              <a:defRPr>
                <a:solidFill>
                  <a:schemeClr val="tx1"/>
                </a:solidFill>
                <a:latin typeface="Calibri" pitchFamily="34" charset="0"/>
                <a:cs typeface="Arial" charset="0"/>
              </a:defRPr>
            </a:lvl2pPr>
            <a:lvl3pPr marL="1164264" indent="-232854" eaLnBrk="0" hangingPunct="0">
              <a:defRPr>
                <a:solidFill>
                  <a:schemeClr val="tx1"/>
                </a:solidFill>
                <a:latin typeface="Calibri" pitchFamily="34" charset="0"/>
                <a:cs typeface="Arial" charset="0"/>
              </a:defRPr>
            </a:lvl3pPr>
            <a:lvl4pPr marL="1629969" indent="-232854" eaLnBrk="0" hangingPunct="0">
              <a:defRPr>
                <a:solidFill>
                  <a:schemeClr val="tx1"/>
                </a:solidFill>
                <a:latin typeface="Calibri" pitchFamily="34" charset="0"/>
                <a:cs typeface="Arial" charset="0"/>
              </a:defRPr>
            </a:lvl4pPr>
            <a:lvl5pPr marL="2095675" indent="-232854" eaLnBrk="0" hangingPunct="0">
              <a:defRPr>
                <a:solidFill>
                  <a:schemeClr val="tx1"/>
                </a:solidFill>
                <a:latin typeface="Calibri" pitchFamily="34" charset="0"/>
                <a:cs typeface="Arial" charset="0"/>
              </a:defRPr>
            </a:lvl5pPr>
            <a:lvl6pPr marL="2561379" indent="-232854" eaLnBrk="0" fontAlgn="base" hangingPunct="0">
              <a:spcBef>
                <a:spcPct val="0"/>
              </a:spcBef>
              <a:spcAft>
                <a:spcPct val="0"/>
              </a:spcAft>
              <a:defRPr>
                <a:solidFill>
                  <a:schemeClr val="tx1"/>
                </a:solidFill>
                <a:latin typeface="Calibri" pitchFamily="34" charset="0"/>
                <a:cs typeface="Arial" charset="0"/>
              </a:defRPr>
            </a:lvl6pPr>
            <a:lvl7pPr marL="3027084" indent="-232854" eaLnBrk="0" fontAlgn="base" hangingPunct="0">
              <a:spcBef>
                <a:spcPct val="0"/>
              </a:spcBef>
              <a:spcAft>
                <a:spcPct val="0"/>
              </a:spcAft>
              <a:defRPr>
                <a:solidFill>
                  <a:schemeClr val="tx1"/>
                </a:solidFill>
                <a:latin typeface="Calibri" pitchFamily="34" charset="0"/>
                <a:cs typeface="Arial" charset="0"/>
              </a:defRPr>
            </a:lvl7pPr>
            <a:lvl8pPr marL="3492792" indent="-232854" eaLnBrk="0" fontAlgn="base" hangingPunct="0">
              <a:spcBef>
                <a:spcPct val="0"/>
              </a:spcBef>
              <a:spcAft>
                <a:spcPct val="0"/>
              </a:spcAft>
              <a:defRPr>
                <a:solidFill>
                  <a:schemeClr val="tx1"/>
                </a:solidFill>
                <a:latin typeface="Calibri" pitchFamily="34" charset="0"/>
                <a:cs typeface="Arial" charset="0"/>
              </a:defRPr>
            </a:lvl8pPr>
            <a:lvl9pPr marL="3958496" indent="-23285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05E99D-A14F-420F-A857-19EAD854D747}" type="slidenum">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79875" name="Rectangle 2"/>
          <p:cNvSpPr>
            <a:spLocks noGrp="1" noRot="1" noChangeAspect="1" noChangeArrowheads="1" noTextEdit="1"/>
          </p:cNvSpPr>
          <p:nvPr>
            <p:ph type="sldImg"/>
          </p:nvPr>
        </p:nvSpPr>
        <p:spPr>
          <a:xfrm>
            <a:off x="436563" y="712788"/>
            <a:ext cx="6340475" cy="3567112"/>
          </a:xfrm>
          <a:ln/>
        </p:spPr>
      </p:sp>
      <p:sp>
        <p:nvSpPr>
          <p:cNvPr id="79876" name="Rectangle 3"/>
          <p:cNvSpPr>
            <a:spLocks noGrp="1" noChangeArrowheads="1"/>
          </p:cNvSpPr>
          <p:nvPr>
            <p:ph type="body" idx="1"/>
          </p:nvPr>
        </p:nvSpPr>
        <p:spPr>
          <a:noFill/>
        </p:spPr>
        <p:txBody>
          <a:bodyPr/>
          <a:lstStyle/>
          <a:p>
            <a:pPr eaLnBrk="1" hangingPunct="1"/>
            <a:r>
              <a:rPr lang="en-US" dirty="0"/>
              <a:t>There has been a shift in the way funders and public think about outcomes. Traditionally, they measured impact of nonprofit organizations’ services by outputs—direct products of program activities and usually measured in term of the volume of work accomplished (READ EXAMPLES). They focus on the activities conducted by the organization and are intended to LEAD to client change, but inherently, they do not measure client change.</a:t>
            </a:r>
          </a:p>
          <a:p>
            <a:pPr eaLnBrk="1" hangingPunct="1"/>
            <a:endParaRPr lang="en-US" dirty="0"/>
          </a:p>
          <a:p>
            <a:pPr eaLnBrk="1" hangingPunct="1"/>
            <a:r>
              <a:rPr lang="en-US" dirty="0"/>
              <a:t>If you are familiar with evaluation terms, outputs are process outcomes. While I am focusing today on collecting outcome data, that doesn’t mean it isn’t important to collect and analyze output data. You still want to do that. </a:t>
            </a:r>
          </a:p>
          <a:p>
            <a:pPr eaLnBrk="1" hangingPunct="1"/>
            <a:endParaRPr lang="en-US" dirty="0"/>
          </a:p>
          <a:p>
            <a:pPr eaLnBrk="1" hangingPunct="1"/>
            <a:r>
              <a:rPr lang="en-US" dirty="0"/>
              <a:t>Outcomes on the other hand measure the changes in clients. They provide more accountability in the impact of your services on the population you serve. They answer the “so what” question by showing the public that you helped people or the community change in a positive way. READ EXAMPLES</a:t>
            </a:r>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286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6772" indent="-291066" eaLnBrk="0" hangingPunct="0">
              <a:defRPr>
                <a:solidFill>
                  <a:schemeClr val="tx1"/>
                </a:solidFill>
                <a:latin typeface="Calibri" pitchFamily="34" charset="0"/>
                <a:cs typeface="Arial" charset="0"/>
              </a:defRPr>
            </a:lvl2pPr>
            <a:lvl3pPr marL="1164264" indent="-232854" eaLnBrk="0" hangingPunct="0">
              <a:defRPr>
                <a:solidFill>
                  <a:schemeClr val="tx1"/>
                </a:solidFill>
                <a:latin typeface="Calibri" pitchFamily="34" charset="0"/>
                <a:cs typeface="Arial" charset="0"/>
              </a:defRPr>
            </a:lvl3pPr>
            <a:lvl4pPr marL="1629969" indent="-232854" eaLnBrk="0" hangingPunct="0">
              <a:defRPr>
                <a:solidFill>
                  <a:schemeClr val="tx1"/>
                </a:solidFill>
                <a:latin typeface="Calibri" pitchFamily="34" charset="0"/>
                <a:cs typeface="Arial" charset="0"/>
              </a:defRPr>
            </a:lvl4pPr>
            <a:lvl5pPr marL="2095675" indent="-232854" eaLnBrk="0" hangingPunct="0">
              <a:defRPr>
                <a:solidFill>
                  <a:schemeClr val="tx1"/>
                </a:solidFill>
                <a:latin typeface="Calibri" pitchFamily="34" charset="0"/>
                <a:cs typeface="Arial" charset="0"/>
              </a:defRPr>
            </a:lvl5pPr>
            <a:lvl6pPr marL="2561379" indent="-232854" eaLnBrk="0" fontAlgn="base" hangingPunct="0">
              <a:spcBef>
                <a:spcPct val="0"/>
              </a:spcBef>
              <a:spcAft>
                <a:spcPct val="0"/>
              </a:spcAft>
              <a:defRPr>
                <a:solidFill>
                  <a:schemeClr val="tx1"/>
                </a:solidFill>
                <a:latin typeface="Calibri" pitchFamily="34" charset="0"/>
                <a:cs typeface="Arial" charset="0"/>
              </a:defRPr>
            </a:lvl6pPr>
            <a:lvl7pPr marL="3027084" indent="-232854" eaLnBrk="0" fontAlgn="base" hangingPunct="0">
              <a:spcBef>
                <a:spcPct val="0"/>
              </a:spcBef>
              <a:spcAft>
                <a:spcPct val="0"/>
              </a:spcAft>
              <a:defRPr>
                <a:solidFill>
                  <a:schemeClr val="tx1"/>
                </a:solidFill>
                <a:latin typeface="Calibri" pitchFamily="34" charset="0"/>
                <a:cs typeface="Arial" charset="0"/>
              </a:defRPr>
            </a:lvl7pPr>
            <a:lvl8pPr marL="3492792" indent="-232854" eaLnBrk="0" fontAlgn="base" hangingPunct="0">
              <a:spcBef>
                <a:spcPct val="0"/>
              </a:spcBef>
              <a:spcAft>
                <a:spcPct val="0"/>
              </a:spcAft>
              <a:defRPr>
                <a:solidFill>
                  <a:schemeClr val="tx1"/>
                </a:solidFill>
                <a:latin typeface="Calibri" pitchFamily="34" charset="0"/>
                <a:cs typeface="Arial" charset="0"/>
              </a:defRPr>
            </a:lvl8pPr>
            <a:lvl9pPr marL="3958496" indent="-23285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978509B-649F-4C61-9F62-293C8C5A1300}" type="slidenum">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81923" name="Rectangle 2"/>
          <p:cNvSpPr>
            <a:spLocks noGrp="1" noRot="1" noChangeAspect="1" noChangeArrowheads="1" noTextEdit="1"/>
          </p:cNvSpPr>
          <p:nvPr>
            <p:ph type="sldImg"/>
          </p:nvPr>
        </p:nvSpPr>
        <p:spPr>
          <a:xfrm>
            <a:off x="436563" y="712788"/>
            <a:ext cx="6340475" cy="3567112"/>
          </a:xfrm>
          <a:ln/>
        </p:spPr>
      </p:sp>
      <p:sp>
        <p:nvSpPr>
          <p:cNvPr id="81924" name="Rectangle 3"/>
          <p:cNvSpPr>
            <a:spLocks noGrp="1" noChangeArrowheads="1"/>
          </p:cNvSpPr>
          <p:nvPr>
            <p:ph type="body" idx="1"/>
          </p:nvPr>
        </p:nvSpPr>
        <p:spPr>
          <a:noFill/>
        </p:spPr>
        <p:txBody>
          <a:bodyPr/>
          <a:lstStyle/>
          <a:p>
            <a:pPr eaLnBrk="1" hangingPunct="1"/>
            <a:r>
              <a:rPr lang="en-US" dirty="0"/>
              <a:t>It is often helpful to evaluate your outcomes in a “chain” format that includes short, intermediate, and long term outcomes. </a:t>
            </a:r>
          </a:p>
          <a:p>
            <a:pPr eaLnBrk="1" hangingPunct="1"/>
            <a:endParaRPr lang="en-US" dirty="0"/>
          </a:p>
          <a:p>
            <a:pPr eaLnBrk="1" hangingPunct="1"/>
            <a:r>
              <a:rPr lang="en-US" dirty="0"/>
              <a:t>Initial Outcomes (or short term outcomes) are (READ)</a:t>
            </a:r>
          </a:p>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193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6772" indent="-291066" eaLnBrk="0" hangingPunct="0">
              <a:defRPr>
                <a:solidFill>
                  <a:schemeClr val="tx1"/>
                </a:solidFill>
                <a:latin typeface="Calibri" pitchFamily="34" charset="0"/>
                <a:cs typeface="Arial" charset="0"/>
              </a:defRPr>
            </a:lvl2pPr>
            <a:lvl3pPr marL="1164264" indent="-232854" eaLnBrk="0" hangingPunct="0">
              <a:defRPr>
                <a:solidFill>
                  <a:schemeClr val="tx1"/>
                </a:solidFill>
                <a:latin typeface="Calibri" pitchFamily="34" charset="0"/>
                <a:cs typeface="Arial" charset="0"/>
              </a:defRPr>
            </a:lvl3pPr>
            <a:lvl4pPr marL="1629969" indent="-232854" eaLnBrk="0" hangingPunct="0">
              <a:defRPr>
                <a:solidFill>
                  <a:schemeClr val="tx1"/>
                </a:solidFill>
                <a:latin typeface="Calibri" pitchFamily="34" charset="0"/>
                <a:cs typeface="Arial" charset="0"/>
              </a:defRPr>
            </a:lvl4pPr>
            <a:lvl5pPr marL="2095675" indent="-232854" eaLnBrk="0" hangingPunct="0">
              <a:defRPr>
                <a:solidFill>
                  <a:schemeClr val="tx1"/>
                </a:solidFill>
                <a:latin typeface="Calibri" pitchFamily="34" charset="0"/>
                <a:cs typeface="Arial" charset="0"/>
              </a:defRPr>
            </a:lvl5pPr>
            <a:lvl6pPr marL="2561379" indent="-232854" eaLnBrk="0" fontAlgn="base" hangingPunct="0">
              <a:spcBef>
                <a:spcPct val="0"/>
              </a:spcBef>
              <a:spcAft>
                <a:spcPct val="0"/>
              </a:spcAft>
              <a:defRPr>
                <a:solidFill>
                  <a:schemeClr val="tx1"/>
                </a:solidFill>
                <a:latin typeface="Calibri" pitchFamily="34" charset="0"/>
                <a:cs typeface="Arial" charset="0"/>
              </a:defRPr>
            </a:lvl6pPr>
            <a:lvl7pPr marL="3027084" indent="-232854" eaLnBrk="0" fontAlgn="base" hangingPunct="0">
              <a:spcBef>
                <a:spcPct val="0"/>
              </a:spcBef>
              <a:spcAft>
                <a:spcPct val="0"/>
              </a:spcAft>
              <a:defRPr>
                <a:solidFill>
                  <a:schemeClr val="tx1"/>
                </a:solidFill>
                <a:latin typeface="Calibri" pitchFamily="34" charset="0"/>
                <a:cs typeface="Arial" charset="0"/>
              </a:defRPr>
            </a:lvl7pPr>
            <a:lvl8pPr marL="3492792" indent="-232854" eaLnBrk="0" fontAlgn="base" hangingPunct="0">
              <a:spcBef>
                <a:spcPct val="0"/>
              </a:spcBef>
              <a:spcAft>
                <a:spcPct val="0"/>
              </a:spcAft>
              <a:defRPr>
                <a:solidFill>
                  <a:schemeClr val="tx1"/>
                </a:solidFill>
                <a:latin typeface="Calibri" pitchFamily="34" charset="0"/>
                <a:cs typeface="Arial" charset="0"/>
              </a:defRPr>
            </a:lvl8pPr>
            <a:lvl9pPr marL="3958496" indent="-23285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EFB2A7-EF5F-405A-9162-63592F2C9411}" type="slidenum">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82947" name="Rectangle 2"/>
          <p:cNvSpPr>
            <a:spLocks noGrp="1" noRot="1" noChangeAspect="1" noChangeArrowheads="1" noTextEdit="1"/>
          </p:cNvSpPr>
          <p:nvPr>
            <p:ph type="sldImg"/>
          </p:nvPr>
        </p:nvSpPr>
        <p:spPr>
          <a:xfrm>
            <a:off x="436563" y="712788"/>
            <a:ext cx="6340475" cy="3567112"/>
          </a:xfrm>
          <a:ln/>
        </p:spPr>
      </p:sp>
      <p:sp>
        <p:nvSpPr>
          <p:cNvPr id="82948" name="Rectangle 3"/>
          <p:cNvSpPr>
            <a:spLocks noGrp="1" noChangeArrowheads="1"/>
          </p:cNvSpPr>
          <p:nvPr>
            <p:ph type="body" idx="1"/>
          </p:nvPr>
        </p:nvSpPr>
        <p:spPr>
          <a:noFill/>
        </p:spPr>
        <p:txBody>
          <a:bodyPr/>
          <a:lstStyle/>
          <a:p>
            <a:pPr defTabSz="954049"/>
            <a:r>
              <a:rPr lang="en-US" dirty="0"/>
              <a:t>Example—Let’s say your organization offers classes to get people to quit smoking and support them on their “quitting journey.” It is not required, but it can be helpful to but “If—then” chains together. So one chain could be:</a:t>
            </a:r>
          </a:p>
          <a:p>
            <a:pPr defTabSz="954049"/>
            <a:endParaRPr lang="en-US" dirty="0"/>
          </a:p>
          <a:p>
            <a:pPr defTabSz="954049"/>
            <a:r>
              <a:rPr lang="en-US" dirty="0"/>
              <a:t>IF participants attend four 1-hour session of the smoking cessation program (an output), THEN participants will learn the skills and resources available to help them quit smoking. </a:t>
            </a:r>
          </a:p>
          <a:p>
            <a:pPr defTabSz="954049"/>
            <a:endParaRPr lang="en-US" dirty="0"/>
          </a:p>
          <a:p>
            <a:pPr defTabSz="954049"/>
            <a:r>
              <a:rPr lang="en-US" dirty="0"/>
              <a:t>The timing was self-inflicted…it makes sense because it is something we can measure after the participants complete the 4 sessions. </a:t>
            </a:r>
          </a:p>
          <a:p>
            <a:pPr defTabSz="954049"/>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415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6772" indent="-291066" eaLnBrk="0" hangingPunct="0">
              <a:defRPr>
                <a:solidFill>
                  <a:schemeClr val="tx1"/>
                </a:solidFill>
                <a:latin typeface="Calibri" pitchFamily="34" charset="0"/>
                <a:cs typeface="Arial" charset="0"/>
              </a:defRPr>
            </a:lvl2pPr>
            <a:lvl3pPr marL="1164264" indent="-232854" eaLnBrk="0" hangingPunct="0">
              <a:defRPr>
                <a:solidFill>
                  <a:schemeClr val="tx1"/>
                </a:solidFill>
                <a:latin typeface="Calibri" pitchFamily="34" charset="0"/>
                <a:cs typeface="Arial" charset="0"/>
              </a:defRPr>
            </a:lvl3pPr>
            <a:lvl4pPr marL="1629969" indent="-232854" eaLnBrk="0" hangingPunct="0">
              <a:defRPr>
                <a:solidFill>
                  <a:schemeClr val="tx1"/>
                </a:solidFill>
                <a:latin typeface="Calibri" pitchFamily="34" charset="0"/>
                <a:cs typeface="Arial" charset="0"/>
              </a:defRPr>
            </a:lvl4pPr>
            <a:lvl5pPr marL="2095675" indent="-232854" eaLnBrk="0" hangingPunct="0">
              <a:defRPr>
                <a:solidFill>
                  <a:schemeClr val="tx1"/>
                </a:solidFill>
                <a:latin typeface="Calibri" pitchFamily="34" charset="0"/>
                <a:cs typeface="Arial" charset="0"/>
              </a:defRPr>
            </a:lvl5pPr>
            <a:lvl6pPr marL="2561379" indent="-232854" eaLnBrk="0" fontAlgn="base" hangingPunct="0">
              <a:spcBef>
                <a:spcPct val="0"/>
              </a:spcBef>
              <a:spcAft>
                <a:spcPct val="0"/>
              </a:spcAft>
              <a:defRPr>
                <a:solidFill>
                  <a:schemeClr val="tx1"/>
                </a:solidFill>
                <a:latin typeface="Calibri" pitchFamily="34" charset="0"/>
                <a:cs typeface="Arial" charset="0"/>
              </a:defRPr>
            </a:lvl6pPr>
            <a:lvl7pPr marL="3027084" indent="-232854" eaLnBrk="0" fontAlgn="base" hangingPunct="0">
              <a:spcBef>
                <a:spcPct val="0"/>
              </a:spcBef>
              <a:spcAft>
                <a:spcPct val="0"/>
              </a:spcAft>
              <a:defRPr>
                <a:solidFill>
                  <a:schemeClr val="tx1"/>
                </a:solidFill>
                <a:latin typeface="Calibri" pitchFamily="34" charset="0"/>
                <a:cs typeface="Arial" charset="0"/>
              </a:defRPr>
            </a:lvl7pPr>
            <a:lvl8pPr marL="3492792" indent="-232854" eaLnBrk="0" fontAlgn="base" hangingPunct="0">
              <a:spcBef>
                <a:spcPct val="0"/>
              </a:spcBef>
              <a:spcAft>
                <a:spcPct val="0"/>
              </a:spcAft>
              <a:defRPr>
                <a:solidFill>
                  <a:schemeClr val="tx1"/>
                </a:solidFill>
                <a:latin typeface="Calibri" pitchFamily="34" charset="0"/>
                <a:cs typeface="Arial" charset="0"/>
              </a:defRPr>
            </a:lvl8pPr>
            <a:lvl9pPr marL="3958496" indent="-23285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8ED2112-A389-4E44-BD07-7B112502F003}" type="slidenum">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83971" name="Rectangle 2"/>
          <p:cNvSpPr>
            <a:spLocks noGrp="1" noRot="1" noChangeAspect="1" noChangeArrowheads="1" noTextEdit="1"/>
          </p:cNvSpPr>
          <p:nvPr>
            <p:ph type="sldImg"/>
          </p:nvPr>
        </p:nvSpPr>
        <p:spPr>
          <a:xfrm>
            <a:off x="436563" y="712788"/>
            <a:ext cx="6340475" cy="3567112"/>
          </a:xfrm>
          <a:ln/>
        </p:spPr>
      </p:sp>
      <p:sp>
        <p:nvSpPr>
          <p:cNvPr id="83972" name="Rectangle 3"/>
          <p:cNvSpPr>
            <a:spLocks noGrp="1" noChangeArrowheads="1"/>
          </p:cNvSpPr>
          <p:nvPr>
            <p:ph type="body" idx="1"/>
          </p:nvPr>
        </p:nvSpPr>
        <p:spPr>
          <a:noFill/>
        </p:spPr>
        <p:txBody>
          <a:bodyPr/>
          <a:lstStyle/>
          <a:p>
            <a:pPr eaLnBrk="1" hangingPunct="1"/>
            <a:r>
              <a:rPr lang="en-US" dirty="0"/>
              <a:t>If we keep working with the same participants, we can have an intermediate or mid-term outcome, which (READ)</a:t>
            </a:r>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978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6772" indent="-291066" eaLnBrk="0" hangingPunct="0">
              <a:defRPr>
                <a:solidFill>
                  <a:schemeClr val="tx1"/>
                </a:solidFill>
                <a:latin typeface="Calibri" pitchFamily="34" charset="0"/>
                <a:cs typeface="Arial" charset="0"/>
              </a:defRPr>
            </a:lvl2pPr>
            <a:lvl3pPr marL="1164264" indent="-232854" eaLnBrk="0" hangingPunct="0">
              <a:defRPr>
                <a:solidFill>
                  <a:schemeClr val="tx1"/>
                </a:solidFill>
                <a:latin typeface="Calibri" pitchFamily="34" charset="0"/>
                <a:cs typeface="Arial" charset="0"/>
              </a:defRPr>
            </a:lvl3pPr>
            <a:lvl4pPr marL="1629969" indent="-232854" eaLnBrk="0" hangingPunct="0">
              <a:defRPr>
                <a:solidFill>
                  <a:schemeClr val="tx1"/>
                </a:solidFill>
                <a:latin typeface="Calibri" pitchFamily="34" charset="0"/>
                <a:cs typeface="Arial" charset="0"/>
              </a:defRPr>
            </a:lvl4pPr>
            <a:lvl5pPr marL="2095675" indent="-232854" eaLnBrk="0" hangingPunct="0">
              <a:defRPr>
                <a:solidFill>
                  <a:schemeClr val="tx1"/>
                </a:solidFill>
                <a:latin typeface="Calibri" pitchFamily="34" charset="0"/>
                <a:cs typeface="Arial" charset="0"/>
              </a:defRPr>
            </a:lvl5pPr>
            <a:lvl6pPr marL="2561379" indent="-232854" eaLnBrk="0" fontAlgn="base" hangingPunct="0">
              <a:spcBef>
                <a:spcPct val="0"/>
              </a:spcBef>
              <a:spcAft>
                <a:spcPct val="0"/>
              </a:spcAft>
              <a:defRPr>
                <a:solidFill>
                  <a:schemeClr val="tx1"/>
                </a:solidFill>
                <a:latin typeface="Calibri" pitchFamily="34" charset="0"/>
                <a:cs typeface="Arial" charset="0"/>
              </a:defRPr>
            </a:lvl6pPr>
            <a:lvl7pPr marL="3027084" indent="-232854" eaLnBrk="0" fontAlgn="base" hangingPunct="0">
              <a:spcBef>
                <a:spcPct val="0"/>
              </a:spcBef>
              <a:spcAft>
                <a:spcPct val="0"/>
              </a:spcAft>
              <a:defRPr>
                <a:solidFill>
                  <a:schemeClr val="tx1"/>
                </a:solidFill>
                <a:latin typeface="Calibri" pitchFamily="34" charset="0"/>
                <a:cs typeface="Arial" charset="0"/>
              </a:defRPr>
            </a:lvl7pPr>
            <a:lvl8pPr marL="3492792" indent="-232854" eaLnBrk="0" fontAlgn="base" hangingPunct="0">
              <a:spcBef>
                <a:spcPct val="0"/>
              </a:spcBef>
              <a:spcAft>
                <a:spcPct val="0"/>
              </a:spcAft>
              <a:defRPr>
                <a:solidFill>
                  <a:schemeClr val="tx1"/>
                </a:solidFill>
                <a:latin typeface="Calibri" pitchFamily="34" charset="0"/>
                <a:cs typeface="Arial" charset="0"/>
              </a:defRPr>
            </a:lvl8pPr>
            <a:lvl9pPr marL="3958496" indent="-23285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6EBF848-AE87-4C97-AE16-1C40804B28EE}" type="slidenum">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84995" name="Rectangle 2"/>
          <p:cNvSpPr>
            <a:spLocks noGrp="1" noRot="1" noChangeAspect="1" noChangeArrowheads="1" noTextEdit="1"/>
          </p:cNvSpPr>
          <p:nvPr>
            <p:ph type="sldImg"/>
          </p:nvPr>
        </p:nvSpPr>
        <p:spPr>
          <a:xfrm>
            <a:off x="436563" y="712788"/>
            <a:ext cx="6340475" cy="3567112"/>
          </a:xfrm>
          <a:ln/>
        </p:spPr>
      </p:sp>
      <p:sp>
        <p:nvSpPr>
          <p:cNvPr id="84996" name="Rectangle 3"/>
          <p:cNvSpPr>
            <a:spLocks noGrp="1" noChangeArrowheads="1"/>
          </p:cNvSpPr>
          <p:nvPr>
            <p:ph type="body" idx="1"/>
          </p:nvPr>
        </p:nvSpPr>
        <p:spPr>
          <a:noFill/>
        </p:spPr>
        <p:txBody>
          <a:bodyPr/>
          <a:lstStyle/>
          <a:p>
            <a:pPr eaLnBrk="1" hangingPunct="1"/>
            <a:r>
              <a:rPr lang="en-US" dirty="0"/>
              <a:t>To follow through on our example, IF smokers learn the skills and resources to help them quit smoking (they learned in the sessions that smoking is harmful, want to quit, and have skills to minimize withdrawal symptoms), </a:t>
            </a:r>
          </a:p>
          <a:p>
            <a:pPr eaLnBrk="1" hangingPunct="1"/>
            <a:endParaRPr lang="en-US" dirty="0"/>
          </a:p>
          <a:p>
            <a:pPr eaLnBrk="1" hangingPunct="1"/>
            <a:r>
              <a:rPr lang="en-US" dirty="0"/>
              <a:t>THEN they will quit smoking.</a:t>
            </a:r>
          </a:p>
          <a:p>
            <a:pPr eaLnBrk="1" hangingPunct="1"/>
            <a:endParaRPr lang="en-US" dirty="0"/>
          </a:p>
          <a:p>
            <a:pPr eaLnBrk="1" hangingPunct="1"/>
            <a:r>
              <a:rPr lang="en-US" dirty="0"/>
              <a:t>Again, this is another self-imposed timing that makes sense to this particular program—they had time to make a quitting plan and get stop smoking aids for example</a:t>
            </a:r>
          </a:p>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27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6772" indent="-291066" eaLnBrk="0" hangingPunct="0">
              <a:defRPr>
                <a:solidFill>
                  <a:schemeClr val="tx1"/>
                </a:solidFill>
                <a:latin typeface="Calibri" pitchFamily="34" charset="0"/>
                <a:cs typeface="Arial" charset="0"/>
              </a:defRPr>
            </a:lvl2pPr>
            <a:lvl3pPr marL="1164264" indent="-232854" eaLnBrk="0" hangingPunct="0">
              <a:defRPr>
                <a:solidFill>
                  <a:schemeClr val="tx1"/>
                </a:solidFill>
                <a:latin typeface="Calibri" pitchFamily="34" charset="0"/>
                <a:cs typeface="Arial" charset="0"/>
              </a:defRPr>
            </a:lvl3pPr>
            <a:lvl4pPr marL="1629969" indent="-232854" eaLnBrk="0" hangingPunct="0">
              <a:defRPr>
                <a:solidFill>
                  <a:schemeClr val="tx1"/>
                </a:solidFill>
                <a:latin typeface="Calibri" pitchFamily="34" charset="0"/>
                <a:cs typeface="Arial" charset="0"/>
              </a:defRPr>
            </a:lvl4pPr>
            <a:lvl5pPr marL="2095675" indent="-232854" eaLnBrk="0" hangingPunct="0">
              <a:defRPr>
                <a:solidFill>
                  <a:schemeClr val="tx1"/>
                </a:solidFill>
                <a:latin typeface="Calibri" pitchFamily="34" charset="0"/>
                <a:cs typeface="Arial" charset="0"/>
              </a:defRPr>
            </a:lvl5pPr>
            <a:lvl6pPr marL="2561379" indent="-232854" eaLnBrk="0" fontAlgn="base" hangingPunct="0">
              <a:spcBef>
                <a:spcPct val="0"/>
              </a:spcBef>
              <a:spcAft>
                <a:spcPct val="0"/>
              </a:spcAft>
              <a:defRPr>
                <a:solidFill>
                  <a:schemeClr val="tx1"/>
                </a:solidFill>
                <a:latin typeface="Calibri" pitchFamily="34" charset="0"/>
                <a:cs typeface="Arial" charset="0"/>
              </a:defRPr>
            </a:lvl6pPr>
            <a:lvl7pPr marL="3027084" indent="-232854" eaLnBrk="0" fontAlgn="base" hangingPunct="0">
              <a:spcBef>
                <a:spcPct val="0"/>
              </a:spcBef>
              <a:spcAft>
                <a:spcPct val="0"/>
              </a:spcAft>
              <a:defRPr>
                <a:solidFill>
                  <a:schemeClr val="tx1"/>
                </a:solidFill>
                <a:latin typeface="Calibri" pitchFamily="34" charset="0"/>
                <a:cs typeface="Arial" charset="0"/>
              </a:defRPr>
            </a:lvl7pPr>
            <a:lvl8pPr marL="3492792" indent="-232854" eaLnBrk="0" fontAlgn="base" hangingPunct="0">
              <a:spcBef>
                <a:spcPct val="0"/>
              </a:spcBef>
              <a:spcAft>
                <a:spcPct val="0"/>
              </a:spcAft>
              <a:defRPr>
                <a:solidFill>
                  <a:schemeClr val="tx1"/>
                </a:solidFill>
                <a:latin typeface="Calibri" pitchFamily="34" charset="0"/>
                <a:cs typeface="Arial" charset="0"/>
              </a:defRPr>
            </a:lvl8pPr>
            <a:lvl9pPr marL="3958496" indent="-23285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E8AD56F-77CD-4F54-9D1B-D76BB2B0BC85}" type="slidenum">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86019" name="Rectangle 2"/>
          <p:cNvSpPr>
            <a:spLocks noGrp="1" noRot="1" noChangeAspect="1" noChangeArrowheads="1" noTextEdit="1"/>
          </p:cNvSpPr>
          <p:nvPr>
            <p:ph type="sldImg"/>
          </p:nvPr>
        </p:nvSpPr>
        <p:spPr>
          <a:xfrm>
            <a:off x="436563" y="712788"/>
            <a:ext cx="6340475" cy="3567112"/>
          </a:xfrm>
          <a:ln/>
        </p:spPr>
      </p:sp>
      <p:sp>
        <p:nvSpPr>
          <p:cNvPr id="86020" name="Rectangle 3"/>
          <p:cNvSpPr>
            <a:spLocks noGrp="1" noChangeArrowheads="1"/>
          </p:cNvSpPr>
          <p:nvPr>
            <p:ph type="body" idx="1"/>
          </p:nvPr>
        </p:nvSpPr>
        <p:spPr>
          <a:noFill/>
        </p:spPr>
        <p:txBody>
          <a:bodyPr/>
          <a:lstStyle/>
          <a:p>
            <a:pPr eaLnBrk="1" hangingPunct="1"/>
            <a:r>
              <a:rPr lang="en-US" dirty="0"/>
              <a:t>Again, if you are still working with the same participants, you can expect longer-term outcomes, which are (READ)</a:t>
            </a:r>
          </a:p>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0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91F038-DE7F-42C2-92C6-577C77254A5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30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6772" indent="-291066" eaLnBrk="0" hangingPunct="0">
              <a:defRPr>
                <a:solidFill>
                  <a:schemeClr val="tx1"/>
                </a:solidFill>
                <a:latin typeface="Calibri" pitchFamily="34" charset="0"/>
                <a:cs typeface="Arial" charset="0"/>
              </a:defRPr>
            </a:lvl2pPr>
            <a:lvl3pPr marL="1164264" indent="-232854" eaLnBrk="0" hangingPunct="0">
              <a:defRPr>
                <a:solidFill>
                  <a:schemeClr val="tx1"/>
                </a:solidFill>
                <a:latin typeface="Calibri" pitchFamily="34" charset="0"/>
                <a:cs typeface="Arial" charset="0"/>
              </a:defRPr>
            </a:lvl3pPr>
            <a:lvl4pPr marL="1629969" indent="-232854" eaLnBrk="0" hangingPunct="0">
              <a:defRPr>
                <a:solidFill>
                  <a:schemeClr val="tx1"/>
                </a:solidFill>
                <a:latin typeface="Calibri" pitchFamily="34" charset="0"/>
                <a:cs typeface="Arial" charset="0"/>
              </a:defRPr>
            </a:lvl4pPr>
            <a:lvl5pPr marL="2095675" indent="-232854" eaLnBrk="0" hangingPunct="0">
              <a:defRPr>
                <a:solidFill>
                  <a:schemeClr val="tx1"/>
                </a:solidFill>
                <a:latin typeface="Calibri" pitchFamily="34" charset="0"/>
                <a:cs typeface="Arial" charset="0"/>
              </a:defRPr>
            </a:lvl5pPr>
            <a:lvl6pPr marL="2561379" indent="-232854" eaLnBrk="0" fontAlgn="base" hangingPunct="0">
              <a:spcBef>
                <a:spcPct val="0"/>
              </a:spcBef>
              <a:spcAft>
                <a:spcPct val="0"/>
              </a:spcAft>
              <a:defRPr>
                <a:solidFill>
                  <a:schemeClr val="tx1"/>
                </a:solidFill>
                <a:latin typeface="Calibri" pitchFamily="34" charset="0"/>
                <a:cs typeface="Arial" charset="0"/>
              </a:defRPr>
            </a:lvl6pPr>
            <a:lvl7pPr marL="3027084" indent="-232854" eaLnBrk="0" fontAlgn="base" hangingPunct="0">
              <a:spcBef>
                <a:spcPct val="0"/>
              </a:spcBef>
              <a:spcAft>
                <a:spcPct val="0"/>
              </a:spcAft>
              <a:defRPr>
                <a:solidFill>
                  <a:schemeClr val="tx1"/>
                </a:solidFill>
                <a:latin typeface="Calibri" pitchFamily="34" charset="0"/>
                <a:cs typeface="Arial" charset="0"/>
              </a:defRPr>
            </a:lvl7pPr>
            <a:lvl8pPr marL="3492792" indent="-232854" eaLnBrk="0" fontAlgn="base" hangingPunct="0">
              <a:spcBef>
                <a:spcPct val="0"/>
              </a:spcBef>
              <a:spcAft>
                <a:spcPct val="0"/>
              </a:spcAft>
              <a:defRPr>
                <a:solidFill>
                  <a:schemeClr val="tx1"/>
                </a:solidFill>
                <a:latin typeface="Calibri" pitchFamily="34" charset="0"/>
                <a:cs typeface="Arial" charset="0"/>
              </a:defRPr>
            </a:lvl8pPr>
            <a:lvl9pPr marL="3958496" indent="-23285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53EE644-7251-4D92-AFE6-EFA5D3AE8F3B}" type="slidenum">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87043" name="Rectangle 2"/>
          <p:cNvSpPr>
            <a:spLocks noGrp="1" noRot="1" noChangeAspect="1" noChangeArrowheads="1" noTextEdit="1"/>
          </p:cNvSpPr>
          <p:nvPr>
            <p:ph type="sldImg"/>
          </p:nvPr>
        </p:nvSpPr>
        <p:spPr>
          <a:xfrm>
            <a:off x="436563" y="712788"/>
            <a:ext cx="6340475" cy="3567112"/>
          </a:xfrm>
          <a:ln/>
        </p:spPr>
      </p:sp>
      <p:sp>
        <p:nvSpPr>
          <p:cNvPr id="87044" name="Rectangle 3"/>
          <p:cNvSpPr>
            <a:spLocks noGrp="1" noChangeArrowheads="1"/>
          </p:cNvSpPr>
          <p:nvPr>
            <p:ph type="body" idx="1"/>
          </p:nvPr>
        </p:nvSpPr>
        <p:spPr>
          <a:noFill/>
        </p:spPr>
        <p:txBody>
          <a:bodyPr/>
          <a:lstStyle/>
          <a:p>
            <a:pPr eaLnBrk="1" hangingPunct="1"/>
            <a:r>
              <a:rPr lang="en-US" dirty="0"/>
              <a:t>If participants quit smoking, THEN they will be healthier.</a:t>
            </a:r>
          </a:p>
          <a:p>
            <a:pPr eaLnBrk="1" hangingPunct="1"/>
            <a:endParaRPr lang="en-US" dirty="0"/>
          </a:p>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037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E50D5-6810-4699-97E8-6DC932E7DF3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dirty="0"/>
              <a:t>The timing is up to you and what you can expect to realistically achieve in the time period you work with clients. For example, an emergency services agency might measure short term in what happened on day one of working with the client and the long term to them would be three</a:t>
            </a:r>
            <a:r>
              <a:rPr lang="en-US" baseline="0" dirty="0"/>
              <a:t> weeks after the emergency. Another organization might have years of working with the same clients. You can determine when to “punctuate” the milestones. </a:t>
            </a:r>
            <a:endParaRPr lang="en-US" dirty="0"/>
          </a:p>
          <a:p>
            <a:endParaRPr lang="en-US" dirty="0"/>
          </a:p>
          <a:p>
            <a:r>
              <a:rPr lang="en-US" dirty="0"/>
              <a:t>In addition, you don’t have to have all three in your chain. However, it is valuable when working with people over time to assess their progress and be able to link short term outcomes with longer term outcomes. You don’t want to just wait until the “end” of your time with clients, but to measure changes</a:t>
            </a:r>
            <a:r>
              <a:rPr lang="en-US" baseline="0" dirty="0"/>
              <a:t> over time. </a:t>
            </a:r>
            <a:endParaRPr lang="en-US" dirty="0"/>
          </a:p>
          <a:p>
            <a:endParaRPr lang="en-US" dirty="0"/>
          </a:p>
          <a:p>
            <a:endParaRPr lang="en-US" dirty="0"/>
          </a:p>
          <a:p>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35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7D28F0-4C63-4340-86BA-EB43CB5AF6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Review Indicators</a:t>
            </a:r>
          </a:p>
        </p:txBody>
      </p:sp>
    </p:spTree>
    <p:extLst>
      <p:ext uri="{BB962C8B-B14F-4D97-AF65-F5344CB8AC3E}">
        <p14:creationId xmlns:p14="http://schemas.microsoft.com/office/powerpoint/2010/main" val="1286951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6772" indent="-291066" eaLnBrk="0" hangingPunct="0">
              <a:defRPr>
                <a:solidFill>
                  <a:schemeClr val="tx1"/>
                </a:solidFill>
                <a:latin typeface="Calibri" pitchFamily="34" charset="0"/>
                <a:cs typeface="Arial" charset="0"/>
              </a:defRPr>
            </a:lvl2pPr>
            <a:lvl3pPr marL="1164264" indent="-232854" eaLnBrk="0" hangingPunct="0">
              <a:defRPr>
                <a:solidFill>
                  <a:schemeClr val="tx1"/>
                </a:solidFill>
                <a:latin typeface="Calibri" pitchFamily="34" charset="0"/>
                <a:cs typeface="Arial" charset="0"/>
              </a:defRPr>
            </a:lvl3pPr>
            <a:lvl4pPr marL="1629969" indent="-232854" eaLnBrk="0" hangingPunct="0">
              <a:defRPr>
                <a:solidFill>
                  <a:schemeClr val="tx1"/>
                </a:solidFill>
                <a:latin typeface="Calibri" pitchFamily="34" charset="0"/>
                <a:cs typeface="Arial" charset="0"/>
              </a:defRPr>
            </a:lvl4pPr>
            <a:lvl5pPr marL="2095675" indent="-232854" eaLnBrk="0" hangingPunct="0">
              <a:defRPr>
                <a:solidFill>
                  <a:schemeClr val="tx1"/>
                </a:solidFill>
                <a:latin typeface="Calibri" pitchFamily="34" charset="0"/>
                <a:cs typeface="Arial" charset="0"/>
              </a:defRPr>
            </a:lvl5pPr>
            <a:lvl6pPr marL="2561379" indent="-232854" eaLnBrk="0" fontAlgn="base" hangingPunct="0">
              <a:spcBef>
                <a:spcPct val="0"/>
              </a:spcBef>
              <a:spcAft>
                <a:spcPct val="0"/>
              </a:spcAft>
              <a:defRPr>
                <a:solidFill>
                  <a:schemeClr val="tx1"/>
                </a:solidFill>
                <a:latin typeface="Calibri" pitchFamily="34" charset="0"/>
                <a:cs typeface="Arial" charset="0"/>
              </a:defRPr>
            </a:lvl6pPr>
            <a:lvl7pPr marL="3027084" indent="-232854" eaLnBrk="0" fontAlgn="base" hangingPunct="0">
              <a:spcBef>
                <a:spcPct val="0"/>
              </a:spcBef>
              <a:spcAft>
                <a:spcPct val="0"/>
              </a:spcAft>
              <a:defRPr>
                <a:solidFill>
                  <a:schemeClr val="tx1"/>
                </a:solidFill>
                <a:latin typeface="Calibri" pitchFamily="34" charset="0"/>
                <a:cs typeface="Arial" charset="0"/>
              </a:defRPr>
            </a:lvl7pPr>
            <a:lvl8pPr marL="3492792" indent="-232854" eaLnBrk="0" fontAlgn="base" hangingPunct="0">
              <a:spcBef>
                <a:spcPct val="0"/>
              </a:spcBef>
              <a:spcAft>
                <a:spcPct val="0"/>
              </a:spcAft>
              <a:defRPr>
                <a:solidFill>
                  <a:schemeClr val="tx1"/>
                </a:solidFill>
                <a:latin typeface="Calibri" pitchFamily="34" charset="0"/>
                <a:cs typeface="Arial" charset="0"/>
              </a:defRPr>
            </a:lvl8pPr>
            <a:lvl9pPr marL="3958496" indent="-23285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640F0A3-F50B-4D32-A0DE-18655CF1A79C}" type="slidenum">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94211" name="Rectangle 2"/>
          <p:cNvSpPr>
            <a:spLocks noGrp="1" noRot="1" noChangeAspect="1" noChangeArrowheads="1" noTextEdit="1"/>
          </p:cNvSpPr>
          <p:nvPr>
            <p:ph type="sldImg"/>
          </p:nvPr>
        </p:nvSpPr>
        <p:spPr>
          <a:xfrm>
            <a:off x="436563" y="712788"/>
            <a:ext cx="6340475" cy="3567112"/>
          </a:xfrm>
          <a:ln/>
        </p:spPr>
      </p:sp>
      <p:sp>
        <p:nvSpPr>
          <p:cNvPr id="94212" name="Rectangle 3"/>
          <p:cNvSpPr>
            <a:spLocks noGrp="1" noChangeArrowheads="1"/>
          </p:cNvSpPr>
          <p:nvPr>
            <p:ph type="body" idx="1"/>
          </p:nvPr>
        </p:nvSpPr>
        <p:spPr>
          <a:noFill/>
        </p:spPr>
        <p:txBody>
          <a:bodyPr/>
          <a:lstStyle/>
          <a:p>
            <a:pPr eaLnBrk="1" hangingPunct="1"/>
            <a:r>
              <a:rPr lang="en-US" dirty="0"/>
              <a:t>Here are the indicators for the previous example (READ)</a:t>
            </a:r>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203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6772" indent="-291066" eaLnBrk="0" hangingPunct="0">
              <a:defRPr>
                <a:solidFill>
                  <a:schemeClr val="tx1"/>
                </a:solidFill>
                <a:latin typeface="Calibri" pitchFamily="34" charset="0"/>
                <a:cs typeface="Arial" charset="0"/>
              </a:defRPr>
            </a:lvl2pPr>
            <a:lvl3pPr marL="1164264" indent="-232854" eaLnBrk="0" hangingPunct="0">
              <a:defRPr>
                <a:solidFill>
                  <a:schemeClr val="tx1"/>
                </a:solidFill>
                <a:latin typeface="Calibri" pitchFamily="34" charset="0"/>
                <a:cs typeface="Arial" charset="0"/>
              </a:defRPr>
            </a:lvl3pPr>
            <a:lvl4pPr marL="1629969" indent="-232854" eaLnBrk="0" hangingPunct="0">
              <a:defRPr>
                <a:solidFill>
                  <a:schemeClr val="tx1"/>
                </a:solidFill>
                <a:latin typeface="Calibri" pitchFamily="34" charset="0"/>
                <a:cs typeface="Arial" charset="0"/>
              </a:defRPr>
            </a:lvl4pPr>
            <a:lvl5pPr marL="2095675" indent="-232854" eaLnBrk="0" hangingPunct="0">
              <a:defRPr>
                <a:solidFill>
                  <a:schemeClr val="tx1"/>
                </a:solidFill>
                <a:latin typeface="Calibri" pitchFamily="34" charset="0"/>
                <a:cs typeface="Arial" charset="0"/>
              </a:defRPr>
            </a:lvl5pPr>
            <a:lvl6pPr marL="2561379" indent="-232854" eaLnBrk="0" fontAlgn="base" hangingPunct="0">
              <a:spcBef>
                <a:spcPct val="0"/>
              </a:spcBef>
              <a:spcAft>
                <a:spcPct val="0"/>
              </a:spcAft>
              <a:defRPr>
                <a:solidFill>
                  <a:schemeClr val="tx1"/>
                </a:solidFill>
                <a:latin typeface="Calibri" pitchFamily="34" charset="0"/>
                <a:cs typeface="Arial" charset="0"/>
              </a:defRPr>
            </a:lvl6pPr>
            <a:lvl7pPr marL="3027084" indent="-232854" eaLnBrk="0" fontAlgn="base" hangingPunct="0">
              <a:spcBef>
                <a:spcPct val="0"/>
              </a:spcBef>
              <a:spcAft>
                <a:spcPct val="0"/>
              </a:spcAft>
              <a:defRPr>
                <a:solidFill>
                  <a:schemeClr val="tx1"/>
                </a:solidFill>
                <a:latin typeface="Calibri" pitchFamily="34" charset="0"/>
                <a:cs typeface="Arial" charset="0"/>
              </a:defRPr>
            </a:lvl7pPr>
            <a:lvl8pPr marL="3492792" indent="-232854" eaLnBrk="0" fontAlgn="base" hangingPunct="0">
              <a:spcBef>
                <a:spcPct val="0"/>
              </a:spcBef>
              <a:spcAft>
                <a:spcPct val="0"/>
              </a:spcAft>
              <a:defRPr>
                <a:solidFill>
                  <a:schemeClr val="tx1"/>
                </a:solidFill>
                <a:latin typeface="Calibri" pitchFamily="34" charset="0"/>
                <a:cs typeface="Arial" charset="0"/>
              </a:defRPr>
            </a:lvl8pPr>
            <a:lvl9pPr marL="3958496" indent="-23285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DE77615-DD4C-49FF-9B05-E2E19FEEF56F}" type="slidenum">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95235" name="Rectangle 2"/>
          <p:cNvSpPr>
            <a:spLocks noGrp="1" noRot="1" noChangeAspect="1" noChangeArrowheads="1" noTextEdit="1"/>
          </p:cNvSpPr>
          <p:nvPr>
            <p:ph type="sldImg"/>
          </p:nvPr>
        </p:nvSpPr>
        <p:spPr>
          <a:xfrm>
            <a:off x="434975" y="712788"/>
            <a:ext cx="6342063" cy="3567112"/>
          </a:xfrm>
          <a:ln/>
        </p:spPr>
      </p:sp>
      <p:sp>
        <p:nvSpPr>
          <p:cNvPr id="95236" name="Rectangle 3"/>
          <p:cNvSpPr>
            <a:spLocks noGrp="1" noChangeArrowheads="1"/>
          </p:cNvSpPr>
          <p:nvPr>
            <p:ph type="body" idx="1"/>
          </p:nvPr>
        </p:nvSpPr>
        <p:spPr>
          <a:noFill/>
        </p:spPr>
        <p:txBody>
          <a:bodyPr/>
          <a:lstStyle/>
          <a:p>
            <a:pPr eaLnBrk="1" hangingPunct="1"/>
            <a:r>
              <a:rPr lang="en-US" dirty="0"/>
              <a:t>And a few more…</a:t>
            </a:r>
          </a:p>
          <a:p>
            <a:pPr eaLnBrk="1" hangingPunct="1"/>
            <a:endParaRPr lang="en-US" dirty="0"/>
          </a:p>
          <a:p>
            <a:pPr eaLnBrk="1" hangingPunct="1"/>
            <a:r>
              <a:rPr lang="en-US" dirty="0"/>
              <a:t>Like the identification of outcomes, there isn’t a set of “right” indicators. They are very </a:t>
            </a:r>
            <a:r>
              <a:rPr lang="en-US" dirty="0" err="1"/>
              <a:t>dependant</a:t>
            </a:r>
            <a:r>
              <a:rPr lang="en-US" dirty="0"/>
              <a:t> on your approach and organization. One organization could have the same outcome as another, yet have very different indicators. It is something that your team will have to decide for your organization and programs.  </a:t>
            </a:r>
          </a:p>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622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76199" indent="-298538">
              <a:defRPr>
                <a:solidFill>
                  <a:schemeClr val="tx1"/>
                </a:solidFill>
                <a:latin typeface="Calibri" pitchFamily="34" charset="0"/>
                <a:cs typeface="Arial" charset="0"/>
              </a:defRPr>
            </a:lvl2pPr>
            <a:lvl3pPr marL="1194152" indent="-238830">
              <a:defRPr>
                <a:solidFill>
                  <a:schemeClr val="tx1"/>
                </a:solidFill>
                <a:latin typeface="Calibri" pitchFamily="34" charset="0"/>
                <a:cs typeface="Arial" charset="0"/>
              </a:defRPr>
            </a:lvl3pPr>
            <a:lvl4pPr marL="1671813" indent="-238830">
              <a:defRPr>
                <a:solidFill>
                  <a:schemeClr val="tx1"/>
                </a:solidFill>
                <a:latin typeface="Calibri" pitchFamily="34" charset="0"/>
                <a:cs typeface="Arial" charset="0"/>
              </a:defRPr>
            </a:lvl4pPr>
            <a:lvl5pPr marL="2149474" indent="-238830">
              <a:defRPr>
                <a:solidFill>
                  <a:schemeClr val="tx1"/>
                </a:solidFill>
                <a:latin typeface="Calibri" pitchFamily="34" charset="0"/>
                <a:cs typeface="Arial" charset="0"/>
              </a:defRPr>
            </a:lvl5pPr>
            <a:lvl6pPr marL="2627135" indent="-238830" fontAlgn="base">
              <a:spcBef>
                <a:spcPct val="0"/>
              </a:spcBef>
              <a:spcAft>
                <a:spcPct val="0"/>
              </a:spcAft>
              <a:defRPr>
                <a:solidFill>
                  <a:schemeClr val="tx1"/>
                </a:solidFill>
                <a:latin typeface="Calibri" pitchFamily="34" charset="0"/>
                <a:cs typeface="Arial" charset="0"/>
              </a:defRPr>
            </a:lvl6pPr>
            <a:lvl7pPr marL="3104796" indent="-238830" fontAlgn="base">
              <a:spcBef>
                <a:spcPct val="0"/>
              </a:spcBef>
              <a:spcAft>
                <a:spcPct val="0"/>
              </a:spcAft>
              <a:defRPr>
                <a:solidFill>
                  <a:schemeClr val="tx1"/>
                </a:solidFill>
                <a:latin typeface="Calibri" pitchFamily="34" charset="0"/>
                <a:cs typeface="Arial" charset="0"/>
              </a:defRPr>
            </a:lvl7pPr>
            <a:lvl8pPr marL="3582457" indent="-238830" fontAlgn="base">
              <a:spcBef>
                <a:spcPct val="0"/>
              </a:spcBef>
              <a:spcAft>
                <a:spcPct val="0"/>
              </a:spcAft>
              <a:defRPr>
                <a:solidFill>
                  <a:schemeClr val="tx1"/>
                </a:solidFill>
                <a:latin typeface="Calibri" pitchFamily="34" charset="0"/>
                <a:cs typeface="Arial" charset="0"/>
              </a:defRPr>
            </a:lvl8pPr>
            <a:lvl9pPr marL="4060117" indent="-238830" fontAlgn="base">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C313E9B-850E-4240-A6B1-6922A52B370B}"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810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76199" indent="-298538">
              <a:defRPr>
                <a:solidFill>
                  <a:schemeClr val="tx1"/>
                </a:solidFill>
                <a:latin typeface="Calibri" pitchFamily="34" charset="0"/>
                <a:cs typeface="Arial" charset="0"/>
              </a:defRPr>
            </a:lvl2pPr>
            <a:lvl3pPr marL="1194152" indent="-238830">
              <a:defRPr>
                <a:solidFill>
                  <a:schemeClr val="tx1"/>
                </a:solidFill>
                <a:latin typeface="Calibri" pitchFamily="34" charset="0"/>
                <a:cs typeface="Arial" charset="0"/>
              </a:defRPr>
            </a:lvl3pPr>
            <a:lvl4pPr marL="1671813" indent="-238830">
              <a:defRPr>
                <a:solidFill>
                  <a:schemeClr val="tx1"/>
                </a:solidFill>
                <a:latin typeface="Calibri" pitchFamily="34" charset="0"/>
                <a:cs typeface="Arial" charset="0"/>
              </a:defRPr>
            </a:lvl4pPr>
            <a:lvl5pPr marL="2149474" indent="-238830">
              <a:defRPr>
                <a:solidFill>
                  <a:schemeClr val="tx1"/>
                </a:solidFill>
                <a:latin typeface="Calibri" pitchFamily="34" charset="0"/>
                <a:cs typeface="Arial" charset="0"/>
              </a:defRPr>
            </a:lvl5pPr>
            <a:lvl6pPr marL="2627135" indent="-238830" fontAlgn="base">
              <a:spcBef>
                <a:spcPct val="0"/>
              </a:spcBef>
              <a:spcAft>
                <a:spcPct val="0"/>
              </a:spcAft>
              <a:defRPr>
                <a:solidFill>
                  <a:schemeClr val="tx1"/>
                </a:solidFill>
                <a:latin typeface="Calibri" pitchFamily="34" charset="0"/>
                <a:cs typeface="Arial" charset="0"/>
              </a:defRPr>
            </a:lvl6pPr>
            <a:lvl7pPr marL="3104796" indent="-238830" fontAlgn="base">
              <a:spcBef>
                <a:spcPct val="0"/>
              </a:spcBef>
              <a:spcAft>
                <a:spcPct val="0"/>
              </a:spcAft>
              <a:defRPr>
                <a:solidFill>
                  <a:schemeClr val="tx1"/>
                </a:solidFill>
                <a:latin typeface="Calibri" pitchFamily="34" charset="0"/>
                <a:cs typeface="Arial" charset="0"/>
              </a:defRPr>
            </a:lvl7pPr>
            <a:lvl8pPr marL="3582457" indent="-238830" fontAlgn="base">
              <a:spcBef>
                <a:spcPct val="0"/>
              </a:spcBef>
              <a:spcAft>
                <a:spcPct val="0"/>
              </a:spcAft>
              <a:defRPr>
                <a:solidFill>
                  <a:schemeClr val="tx1"/>
                </a:solidFill>
                <a:latin typeface="Calibri" pitchFamily="34" charset="0"/>
                <a:cs typeface="Arial" charset="0"/>
              </a:defRPr>
            </a:lvl8pPr>
            <a:lvl9pPr marL="4060117" indent="-238830" fontAlgn="base">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5633104-C08C-46A1-8CE0-4176DAD8818D}"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charset="0"/>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455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237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178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76199" indent="-298538">
              <a:defRPr>
                <a:solidFill>
                  <a:schemeClr val="tx1"/>
                </a:solidFill>
                <a:latin typeface="Calibri" pitchFamily="34" charset="0"/>
                <a:cs typeface="Arial" charset="0"/>
              </a:defRPr>
            </a:lvl2pPr>
            <a:lvl3pPr marL="1194152" indent="-238830">
              <a:defRPr>
                <a:solidFill>
                  <a:schemeClr val="tx1"/>
                </a:solidFill>
                <a:latin typeface="Calibri" pitchFamily="34" charset="0"/>
                <a:cs typeface="Arial" charset="0"/>
              </a:defRPr>
            </a:lvl3pPr>
            <a:lvl4pPr marL="1671813" indent="-238830">
              <a:defRPr>
                <a:solidFill>
                  <a:schemeClr val="tx1"/>
                </a:solidFill>
                <a:latin typeface="Calibri" pitchFamily="34" charset="0"/>
                <a:cs typeface="Arial" charset="0"/>
              </a:defRPr>
            </a:lvl4pPr>
            <a:lvl5pPr marL="2149474" indent="-238830">
              <a:defRPr>
                <a:solidFill>
                  <a:schemeClr val="tx1"/>
                </a:solidFill>
                <a:latin typeface="Calibri" pitchFamily="34" charset="0"/>
                <a:cs typeface="Arial" charset="0"/>
              </a:defRPr>
            </a:lvl5pPr>
            <a:lvl6pPr marL="2627135" indent="-238830" fontAlgn="base">
              <a:spcBef>
                <a:spcPct val="0"/>
              </a:spcBef>
              <a:spcAft>
                <a:spcPct val="0"/>
              </a:spcAft>
              <a:defRPr>
                <a:solidFill>
                  <a:schemeClr val="tx1"/>
                </a:solidFill>
                <a:latin typeface="Calibri" pitchFamily="34" charset="0"/>
                <a:cs typeface="Arial" charset="0"/>
              </a:defRPr>
            </a:lvl6pPr>
            <a:lvl7pPr marL="3104796" indent="-238830" fontAlgn="base">
              <a:spcBef>
                <a:spcPct val="0"/>
              </a:spcBef>
              <a:spcAft>
                <a:spcPct val="0"/>
              </a:spcAft>
              <a:defRPr>
                <a:solidFill>
                  <a:schemeClr val="tx1"/>
                </a:solidFill>
                <a:latin typeface="Calibri" pitchFamily="34" charset="0"/>
                <a:cs typeface="Arial" charset="0"/>
              </a:defRPr>
            </a:lvl7pPr>
            <a:lvl8pPr marL="3582457" indent="-238830" fontAlgn="base">
              <a:spcBef>
                <a:spcPct val="0"/>
              </a:spcBef>
              <a:spcAft>
                <a:spcPct val="0"/>
              </a:spcAft>
              <a:defRPr>
                <a:solidFill>
                  <a:schemeClr val="tx1"/>
                </a:solidFill>
                <a:latin typeface="Calibri" pitchFamily="34" charset="0"/>
                <a:cs typeface="Arial" charset="0"/>
              </a:defRPr>
            </a:lvl8pPr>
            <a:lvl9pPr marL="4060117" indent="-238830" fontAlgn="base">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74557CD-EF73-443B-B3B4-A554AFE3D168}"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95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76199" indent="-298538">
              <a:defRPr>
                <a:solidFill>
                  <a:schemeClr val="tx1"/>
                </a:solidFill>
                <a:latin typeface="Calibri" pitchFamily="34" charset="0"/>
                <a:cs typeface="Arial" charset="0"/>
              </a:defRPr>
            </a:lvl2pPr>
            <a:lvl3pPr marL="1194152" indent="-238830">
              <a:defRPr>
                <a:solidFill>
                  <a:schemeClr val="tx1"/>
                </a:solidFill>
                <a:latin typeface="Calibri" pitchFamily="34" charset="0"/>
                <a:cs typeface="Arial" charset="0"/>
              </a:defRPr>
            </a:lvl3pPr>
            <a:lvl4pPr marL="1671813" indent="-238830">
              <a:defRPr>
                <a:solidFill>
                  <a:schemeClr val="tx1"/>
                </a:solidFill>
                <a:latin typeface="Calibri" pitchFamily="34" charset="0"/>
                <a:cs typeface="Arial" charset="0"/>
              </a:defRPr>
            </a:lvl4pPr>
            <a:lvl5pPr marL="2149474" indent="-238830">
              <a:defRPr>
                <a:solidFill>
                  <a:schemeClr val="tx1"/>
                </a:solidFill>
                <a:latin typeface="Calibri" pitchFamily="34" charset="0"/>
                <a:cs typeface="Arial" charset="0"/>
              </a:defRPr>
            </a:lvl5pPr>
            <a:lvl6pPr marL="2627135" indent="-238830" fontAlgn="base">
              <a:spcBef>
                <a:spcPct val="0"/>
              </a:spcBef>
              <a:spcAft>
                <a:spcPct val="0"/>
              </a:spcAft>
              <a:defRPr>
                <a:solidFill>
                  <a:schemeClr val="tx1"/>
                </a:solidFill>
                <a:latin typeface="Calibri" pitchFamily="34" charset="0"/>
                <a:cs typeface="Arial" charset="0"/>
              </a:defRPr>
            </a:lvl6pPr>
            <a:lvl7pPr marL="3104796" indent="-238830" fontAlgn="base">
              <a:spcBef>
                <a:spcPct val="0"/>
              </a:spcBef>
              <a:spcAft>
                <a:spcPct val="0"/>
              </a:spcAft>
              <a:defRPr>
                <a:solidFill>
                  <a:schemeClr val="tx1"/>
                </a:solidFill>
                <a:latin typeface="Calibri" pitchFamily="34" charset="0"/>
                <a:cs typeface="Arial" charset="0"/>
              </a:defRPr>
            </a:lvl7pPr>
            <a:lvl8pPr marL="3582457" indent="-238830" fontAlgn="base">
              <a:spcBef>
                <a:spcPct val="0"/>
              </a:spcBef>
              <a:spcAft>
                <a:spcPct val="0"/>
              </a:spcAft>
              <a:defRPr>
                <a:solidFill>
                  <a:schemeClr val="tx1"/>
                </a:solidFill>
                <a:latin typeface="Calibri" pitchFamily="34" charset="0"/>
                <a:cs typeface="Arial" charset="0"/>
              </a:defRPr>
            </a:lvl8pPr>
            <a:lvl9pPr marL="4060117" indent="-238830" fontAlgn="base">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30A10F9-AB88-4C40-A4F9-6B9A423D4B0E}"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Arial"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810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499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6872" indent="-291104" eaLnBrk="0" hangingPunct="0">
              <a:defRPr>
                <a:solidFill>
                  <a:schemeClr val="tx1"/>
                </a:solidFill>
                <a:latin typeface="Calibri" pitchFamily="34" charset="0"/>
                <a:cs typeface="Arial" charset="0"/>
              </a:defRPr>
            </a:lvl2pPr>
            <a:lvl3pPr marL="1164417" indent="-232884" eaLnBrk="0" hangingPunct="0">
              <a:defRPr>
                <a:solidFill>
                  <a:schemeClr val="tx1"/>
                </a:solidFill>
                <a:latin typeface="Calibri" pitchFamily="34" charset="0"/>
                <a:cs typeface="Arial" charset="0"/>
              </a:defRPr>
            </a:lvl3pPr>
            <a:lvl4pPr marL="1630185" indent="-232884" eaLnBrk="0" hangingPunct="0">
              <a:defRPr>
                <a:solidFill>
                  <a:schemeClr val="tx1"/>
                </a:solidFill>
                <a:latin typeface="Calibri" pitchFamily="34" charset="0"/>
                <a:cs typeface="Arial" charset="0"/>
              </a:defRPr>
            </a:lvl4pPr>
            <a:lvl5pPr marL="2095953" indent="-232884" eaLnBrk="0" hangingPunct="0">
              <a:defRPr>
                <a:solidFill>
                  <a:schemeClr val="tx1"/>
                </a:solidFill>
                <a:latin typeface="Calibri" pitchFamily="34" charset="0"/>
                <a:cs typeface="Arial" charset="0"/>
              </a:defRPr>
            </a:lvl5pPr>
            <a:lvl6pPr marL="2561718" indent="-232884" eaLnBrk="0" fontAlgn="base" hangingPunct="0">
              <a:spcBef>
                <a:spcPct val="0"/>
              </a:spcBef>
              <a:spcAft>
                <a:spcPct val="0"/>
              </a:spcAft>
              <a:defRPr>
                <a:solidFill>
                  <a:schemeClr val="tx1"/>
                </a:solidFill>
                <a:latin typeface="Calibri" pitchFamily="34" charset="0"/>
                <a:cs typeface="Arial" charset="0"/>
              </a:defRPr>
            </a:lvl6pPr>
            <a:lvl7pPr marL="3027486" indent="-232884" eaLnBrk="0" fontAlgn="base" hangingPunct="0">
              <a:spcBef>
                <a:spcPct val="0"/>
              </a:spcBef>
              <a:spcAft>
                <a:spcPct val="0"/>
              </a:spcAft>
              <a:defRPr>
                <a:solidFill>
                  <a:schemeClr val="tx1"/>
                </a:solidFill>
                <a:latin typeface="Calibri" pitchFamily="34" charset="0"/>
                <a:cs typeface="Arial" charset="0"/>
              </a:defRPr>
            </a:lvl7pPr>
            <a:lvl8pPr marL="3493253" indent="-232884" eaLnBrk="0" fontAlgn="base" hangingPunct="0">
              <a:spcBef>
                <a:spcPct val="0"/>
              </a:spcBef>
              <a:spcAft>
                <a:spcPct val="0"/>
              </a:spcAft>
              <a:defRPr>
                <a:solidFill>
                  <a:schemeClr val="tx1"/>
                </a:solidFill>
                <a:latin typeface="Calibri" pitchFamily="34" charset="0"/>
                <a:cs typeface="Arial" charset="0"/>
              </a:defRPr>
            </a:lvl8pPr>
            <a:lvl9pPr marL="3959021" indent="-23288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ECD45FC-2CFB-4DDA-A6D7-B2609722CDA7}" type="slidenum">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98307" name="Rectangle 2"/>
          <p:cNvSpPr>
            <a:spLocks noGrp="1" noRot="1" noChangeAspect="1" noChangeArrowheads="1" noTextEdit="1"/>
          </p:cNvSpPr>
          <p:nvPr>
            <p:ph type="sldImg"/>
          </p:nvPr>
        </p:nvSpPr>
        <p:spPr>
          <a:xfrm>
            <a:off x="434975" y="712788"/>
            <a:ext cx="6342063" cy="3567112"/>
          </a:xfrm>
          <a:ln/>
        </p:spPr>
      </p:sp>
      <p:sp>
        <p:nvSpPr>
          <p:cNvPr id="98308" name="Rectangle 3"/>
          <p:cNvSpPr>
            <a:spLocks noGrp="1" noChangeArrowheads="1"/>
          </p:cNvSpPr>
          <p:nvPr>
            <p:ph type="body" idx="1"/>
          </p:nvPr>
        </p:nvSpPr>
        <p:spPr>
          <a:noFill/>
        </p:spPr>
        <p:txBody>
          <a:bodyPr/>
          <a:lstStyle/>
          <a:p>
            <a:pPr eaLnBrk="1" hangingPunct="1"/>
            <a:r>
              <a:rPr lang="en-US" dirty="0"/>
              <a:t>Now I know where I am going, but what instrument am I going to use to collect the data?</a:t>
            </a:r>
          </a:p>
          <a:p>
            <a:pPr eaLnBrk="1" hangingPunct="1"/>
            <a:endParaRPr lang="en-US" dirty="0"/>
          </a:p>
          <a:p>
            <a:pPr eaLnBrk="1" hangingPunct="1"/>
            <a:r>
              <a:rPr lang="en-US" dirty="0"/>
              <a:t>You can use READ SLIDE</a:t>
            </a:r>
          </a:p>
          <a:p>
            <a:pPr eaLnBrk="1" hangingPunct="1"/>
            <a:endParaRPr lang="en-US" dirty="0"/>
          </a:p>
          <a:p>
            <a:pPr eaLnBrk="1" hangingPunct="1"/>
            <a:r>
              <a:rPr lang="en-US" dirty="0"/>
              <a:t>I will use our example first and then go through the pros and cons of each instrument. Because we are also talking more about getting stories from participants, I will go into more detail on interviews and focus groups—which are the most common and easiest way to get more details about participants to get data on their outcomes.  </a:t>
            </a:r>
          </a:p>
          <a:p>
            <a:pPr eaLnBrk="1" hangingPunct="1"/>
            <a:endParaRPr lang="en-US" dirty="0"/>
          </a:p>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776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996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a:solidFill>
                  <a:schemeClr val="tx1"/>
                </a:solidFill>
                <a:latin typeface="Calibri" pitchFamily="34" charset="0"/>
                <a:cs typeface="Arial" charset="0"/>
              </a:defRPr>
            </a:lvl1pPr>
            <a:lvl2pPr marL="756872" indent="-291104" eaLnBrk="0" hangingPunct="0">
              <a:defRPr>
                <a:solidFill>
                  <a:schemeClr val="tx1"/>
                </a:solidFill>
                <a:latin typeface="Calibri" pitchFamily="34" charset="0"/>
                <a:cs typeface="Arial" charset="0"/>
              </a:defRPr>
            </a:lvl2pPr>
            <a:lvl3pPr marL="1164417" indent="-232884" eaLnBrk="0" hangingPunct="0">
              <a:defRPr>
                <a:solidFill>
                  <a:schemeClr val="tx1"/>
                </a:solidFill>
                <a:latin typeface="Calibri" pitchFamily="34" charset="0"/>
                <a:cs typeface="Arial" charset="0"/>
              </a:defRPr>
            </a:lvl3pPr>
            <a:lvl4pPr marL="1630185" indent="-232884" eaLnBrk="0" hangingPunct="0">
              <a:defRPr>
                <a:solidFill>
                  <a:schemeClr val="tx1"/>
                </a:solidFill>
                <a:latin typeface="Calibri" pitchFamily="34" charset="0"/>
                <a:cs typeface="Arial" charset="0"/>
              </a:defRPr>
            </a:lvl4pPr>
            <a:lvl5pPr marL="2095953" indent="-232884" eaLnBrk="0" hangingPunct="0">
              <a:defRPr>
                <a:solidFill>
                  <a:schemeClr val="tx1"/>
                </a:solidFill>
                <a:latin typeface="Calibri" pitchFamily="34" charset="0"/>
                <a:cs typeface="Arial" charset="0"/>
              </a:defRPr>
            </a:lvl5pPr>
            <a:lvl6pPr marL="2561718" indent="-232884" eaLnBrk="0" fontAlgn="base" hangingPunct="0">
              <a:spcBef>
                <a:spcPct val="0"/>
              </a:spcBef>
              <a:spcAft>
                <a:spcPct val="0"/>
              </a:spcAft>
              <a:defRPr>
                <a:solidFill>
                  <a:schemeClr val="tx1"/>
                </a:solidFill>
                <a:latin typeface="Calibri" pitchFamily="34" charset="0"/>
                <a:cs typeface="Arial" charset="0"/>
              </a:defRPr>
            </a:lvl6pPr>
            <a:lvl7pPr marL="3027486" indent="-232884" eaLnBrk="0" fontAlgn="base" hangingPunct="0">
              <a:spcBef>
                <a:spcPct val="0"/>
              </a:spcBef>
              <a:spcAft>
                <a:spcPct val="0"/>
              </a:spcAft>
              <a:defRPr>
                <a:solidFill>
                  <a:schemeClr val="tx1"/>
                </a:solidFill>
                <a:latin typeface="Calibri" pitchFamily="34" charset="0"/>
                <a:cs typeface="Arial" charset="0"/>
              </a:defRPr>
            </a:lvl7pPr>
            <a:lvl8pPr marL="3493253" indent="-232884" eaLnBrk="0" fontAlgn="base" hangingPunct="0">
              <a:spcBef>
                <a:spcPct val="0"/>
              </a:spcBef>
              <a:spcAft>
                <a:spcPct val="0"/>
              </a:spcAft>
              <a:defRPr>
                <a:solidFill>
                  <a:schemeClr val="tx1"/>
                </a:solidFill>
                <a:latin typeface="Calibri" pitchFamily="34" charset="0"/>
                <a:cs typeface="Arial" charset="0"/>
              </a:defRPr>
            </a:lvl8pPr>
            <a:lvl9pPr marL="3959021" indent="-232884"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2D9B0F-A16F-465B-AD66-5C86F9D337BB}" type="slidenum">
              <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99331" name="Rectangle 2"/>
          <p:cNvSpPr>
            <a:spLocks noGrp="1" noRot="1" noChangeAspect="1" noChangeArrowheads="1" noTextEdit="1"/>
          </p:cNvSpPr>
          <p:nvPr>
            <p:ph type="sldImg"/>
          </p:nvPr>
        </p:nvSpPr>
        <p:spPr>
          <a:xfrm>
            <a:off x="434975" y="712788"/>
            <a:ext cx="6342063" cy="3567112"/>
          </a:xfrm>
          <a:ln/>
        </p:spPr>
      </p:sp>
      <p:sp>
        <p:nvSpPr>
          <p:cNvPr id="99332" name="Rectangle 3"/>
          <p:cNvSpPr>
            <a:spLocks noGrp="1" noChangeArrowheads="1"/>
          </p:cNvSpPr>
          <p:nvPr>
            <p:ph type="body" idx="1"/>
          </p:nvPr>
        </p:nvSpPr>
        <p:spPr>
          <a:noFill/>
        </p:spPr>
        <p:txBody>
          <a:bodyPr/>
          <a:lstStyle/>
          <a:p>
            <a:pPr eaLnBrk="1" hangingPunct="1"/>
            <a:r>
              <a:rPr lang="en-US" dirty="0"/>
              <a:t>So our example, READ SLIDE</a:t>
            </a:r>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226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CC2ADF-2480-4CA9-A90F-815ECCED42A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326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76199" indent="-298538">
              <a:defRPr>
                <a:solidFill>
                  <a:schemeClr val="tx1"/>
                </a:solidFill>
                <a:latin typeface="Calibri" pitchFamily="34" charset="0"/>
                <a:cs typeface="Arial" charset="0"/>
              </a:defRPr>
            </a:lvl2pPr>
            <a:lvl3pPr marL="1194152" indent="-238830">
              <a:defRPr>
                <a:solidFill>
                  <a:schemeClr val="tx1"/>
                </a:solidFill>
                <a:latin typeface="Calibri" pitchFamily="34" charset="0"/>
                <a:cs typeface="Arial" charset="0"/>
              </a:defRPr>
            </a:lvl3pPr>
            <a:lvl4pPr marL="1671813" indent="-238830">
              <a:defRPr>
                <a:solidFill>
                  <a:schemeClr val="tx1"/>
                </a:solidFill>
                <a:latin typeface="Calibri" pitchFamily="34" charset="0"/>
                <a:cs typeface="Arial" charset="0"/>
              </a:defRPr>
            </a:lvl4pPr>
            <a:lvl5pPr marL="2149474" indent="-238830">
              <a:defRPr>
                <a:solidFill>
                  <a:schemeClr val="tx1"/>
                </a:solidFill>
                <a:latin typeface="Calibri" pitchFamily="34" charset="0"/>
                <a:cs typeface="Arial" charset="0"/>
              </a:defRPr>
            </a:lvl5pPr>
            <a:lvl6pPr marL="2627135" indent="-238830" fontAlgn="base">
              <a:spcBef>
                <a:spcPct val="0"/>
              </a:spcBef>
              <a:spcAft>
                <a:spcPct val="0"/>
              </a:spcAft>
              <a:defRPr>
                <a:solidFill>
                  <a:schemeClr val="tx1"/>
                </a:solidFill>
                <a:latin typeface="Calibri" pitchFamily="34" charset="0"/>
                <a:cs typeface="Arial" charset="0"/>
              </a:defRPr>
            </a:lvl6pPr>
            <a:lvl7pPr marL="3104796" indent="-238830" fontAlgn="base">
              <a:spcBef>
                <a:spcPct val="0"/>
              </a:spcBef>
              <a:spcAft>
                <a:spcPct val="0"/>
              </a:spcAft>
              <a:defRPr>
                <a:solidFill>
                  <a:schemeClr val="tx1"/>
                </a:solidFill>
                <a:latin typeface="Calibri" pitchFamily="34" charset="0"/>
                <a:cs typeface="Arial" charset="0"/>
              </a:defRPr>
            </a:lvl7pPr>
            <a:lvl8pPr marL="3582457" indent="-238830" fontAlgn="base">
              <a:spcBef>
                <a:spcPct val="0"/>
              </a:spcBef>
              <a:spcAft>
                <a:spcPct val="0"/>
              </a:spcAft>
              <a:defRPr>
                <a:solidFill>
                  <a:schemeClr val="tx1"/>
                </a:solidFill>
                <a:latin typeface="Calibri" pitchFamily="34" charset="0"/>
                <a:cs typeface="Arial" charset="0"/>
              </a:defRPr>
            </a:lvl8pPr>
            <a:lvl9pPr marL="4060117" indent="-238830" fontAlgn="base">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BF2A419-9193-413B-85F8-846CAAEDE836}"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069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194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065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76199" indent="-298538">
              <a:defRPr>
                <a:solidFill>
                  <a:schemeClr val="tx1"/>
                </a:solidFill>
                <a:latin typeface="Calibri" pitchFamily="34" charset="0"/>
                <a:cs typeface="Arial" charset="0"/>
              </a:defRPr>
            </a:lvl2pPr>
            <a:lvl3pPr marL="1194152" indent="-238830">
              <a:defRPr>
                <a:solidFill>
                  <a:schemeClr val="tx1"/>
                </a:solidFill>
                <a:latin typeface="Calibri" pitchFamily="34" charset="0"/>
                <a:cs typeface="Arial" charset="0"/>
              </a:defRPr>
            </a:lvl3pPr>
            <a:lvl4pPr marL="1671813" indent="-238830">
              <a:defRPr>
                <a:solidFill>
                  <a:schemeClr val="tx1"/>
                </a:solidFill>
                <a:latin typeface="Calibri" pitchFamily="34" charset="0"/>
                <a:cs typeface="Arial" charset="0"/>
              </a:defRPr>
            </a:lvl4pPr>
            <a:lvl5pPr marL="2149474" indent="-238830">
              <a:defRPr>
                <a:solidFill>
                  <a:schemeClr val="tx1"/>
                </a:solidFill>
                <a:latin typeface="Calibri" pitchFamily="34" charset="0"/>
                <a:cs typeface="Arial" charset="0"/>
              </a:defRPr>
            </a:lvl5pPr>
            <a:lvl6pPr marL="2627135" indent="-238830" fontAlgn="base">
              <a:spcBef>
                <a:spcPct val="0"/>
              </a:spcBef>
              <a:spcAft>
                <a:spcPct val="0"/>
              </a:spcAft>
              <a:defRPr>
                <a:solidFill>
                  <a:schemeClr val="tx1"/>
                </a:solidFill>
                <a:latin typeface="Calibri" pitchFamily="34" charset="0"/>
                <a:cs typeface="Arial" charset="0"/>
              </a:defRPr>
            </a:lvl6pPr>
            <a:lvl7pPr marL="3104796" indent="-238830" fontAlgn="base">
              <a:spcBef>
                <a:spcPct val="0"/>
              </a:spcBef>
              <a:spcAft>
                <a:spcPct val="0"/>
              </a:spcAft>
              <a:defRPr>
                <a:solidFill>
                  <a:schemeClr val="tx1"/>
                </a:solidFill>
                <a:latin typeface="Calibri" pitchFamily="34" charset="0"/>
                <a:cs typeface="Arial" charset="0"/>
              </a:defRPr>
            </a:lvl7pPr>
            <a:lvl8pPr marL="3582457" indent="-238830" fontAlgn="base">
              <a:spcBef>
                <a:spcPct val="0"/>
              </a:spcBef>
              <a:spcAft>
                <a:spcPct val="0"/>
              </a:spcAft>
              <a:defRPr>
                <a:solidFill>
                  <a:schemeClr val="tx1"/>
                </a:solidFill>
                <a:latin typeface="Calibri" pitchFamily="34" charset="0"/>
                <a:cs typeface="Arial" charset="0"/>
              </a:defRPr>
            </a:lvl8pPr>
            <a:lvl9pPr marL="4060117" indent="-238830" fontAlgn="base">
              <a:spcBef>
                <a:spcPct val="0"/>
              </a:spcBef>
              <a:spcAft>
                <a:spcPct val="0"/>
              </a:spcAft>
              <a:defRPr>
                <a:solidFill>
                  <a:schemeClr val="tx1"/>
                </a:solidFill>
                <a:latin typeface="Calibri" pitchFamily="34"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867F7C-A54A-4CA7-94AF-BEFF2B29F550}"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Calibri"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423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8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87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787537-AB83-4018-8280-25C29928419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387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21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45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D23A26-140C-4DA6-8789-BC5E9873D2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01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E1F11-5717-4218-A8A6-1BC1415D7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 Ruhnke and Hatfield, 2015</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43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DA3846-5778-4051-B45D-5DB7D541474F}" type="datetime1">
              <a:rPr lang="en-US" smtClean="0"/>
              <a:t>8/4/2022</a:t>
            </a:fld>
            <a:endParaRPr lang="en-US"/>
          </a:p>
        </p:txBody>
      </p:sp>
      <p:sp>
        <p:nvSpPr>
          <p:cNvPr id="5" name="Footer Placeholder 4"/>
          <p:cNvSpPr>
            <a:spLocks noGrp="1"/>
          </p:cNvSpPr>
          <p:nvPr>
            <p:ph type="ftr" sz="quarter" idx="11"/>
          </p:nvPr>
        </p:nvSpPr>
        <p:spPr>
          <a:xfrm>
            <a:off x="5332412" y="5883275"/>
            <a:ext cx="4324044" cy="365125"/>
          </a:xfrm>
        </p:spPr>
        <p:txBody>
          <a:bodyPr/>
          <a:lstStyle/>
          <a:p>
            <a:r>
              <a:rPr lang="en-US"/>
              <a:t>(c) The Grant Advantage, 2017</a:t>
            </a:r>
          </a:p>
        </p:txBody>
      </p:sp>
      <p:sp>
        <p:nvSpPr>
          <p:cNvPr id="6" name="Slide Number Placeholder 5"/>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3570164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A5BD3F-18CD-4EF4-816F-D92114EFEA1A}" type="datetime1">
              <a:rPr lang="en-US" smtClean="0"/>
              <a:t>8/4/2022</a:t>
            </a:fld>
            <a:endParaRPr lang="en-US"/>
          </a:p>
        </p:txBody>
      </p:sp>
      <p:sp>
        <p:nvSpPr>
          <p:cNvPr id="6" name="Footer Placeholder 5"/>
          <p:cNvSpPr>
            <a:spLocks noGrp="1"/>
          </p:cNvSpPr>
          <p:nvPr>
            <p:ph type="ftr" sz="quarter" idx="11"/>
          </p:nvPr>
        </p:nvSpPr>
        <p:spPr/>
        <p:txBody>
          <a:bodyPr/>
          <a:lstStyle/>
          <a:p>
            <a:r>
              <a:rPr lang="en-US"/>
              <a:t>(c) The Grant Advantage, 2017</a:t>
            </a:r>
          </a:p>
        </p:txBody>
      </p:sp>
      <p:sp>
        <p:nvSpPr>
          <p:cNvPr id="7" name="Slide Number Placeholder 6"/>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374567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58AAC9-77CE-47B6-B278-663D4C169259}" type="datetime1">
              <a:rPr lang="en-US" smtClean="0"/>
              <a:t>8/4/2022</a:t>
            </a:fld>
            <a:endParaRPr lang="en-US"/>
          </a:p>
        </p:txBody>
      </p:sp>
      <p:sp>
        <p:nvSpPr>
          <p:cNvPr id="5" name="Footer Placeholder 4"/>
          <p:cNvSpPr>
            <a:spLocks noGrp="1"/>
          </p:cNvSpPr>
          <p:nvPr>
            <p:ph type="ftr" sz="quarter" idx="11"/>
          </p:nvPr>
        </p:nvSpPr>
        <p:spPr/>
        <p:txBody>
          <a:bodyPr/>
          <a:lstStyle/>
          <a:p>
            <a:r>
              <a:rPr lang="en-US"/>
              <a:t>(c) The Grant Advantage, 2017</a:t>
            </a:r>
          </a:p>
        </p:txBody>
      </p:sp>
      <p:sp>
        <p:nvSpPr>
          <p:cNvPr id="6" name="Slide Number Placeholder 5"/>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3688750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39F604-92D7-48B3-8838-57B57FE6E609}" type="datetime1">
              <a:rPr lang="en-US" smtClean="0"/>
              <a:t>8/4/2022</a:t>
            </a:fld>
            <a:endParaRPr lang="en-US"/>
          </a:p>
        </p:txBody>
      </p:sp>
      <p:sp>
        <p:nvSpPr>
          <p:cNvPr id="5" name="Footer Placeholder 4"/>
          <p:cNvSpPr>
            <a:spLocks noGrp="1"/>
          </p:cNvSpPr>
          <p:nvPr>
            <p:ph type="ftr" sz="quarter" idx="11"/>
          </p:nvPr>
        </p:nvSpPr>
        <p:spPr/>
        <p:txBody>
          <a:bodyPr/>
          <a:lstStyle/>
          <a:p>
            <a:r>
              <a:rPr lang="en-US"/>
              <a:t>(c) The Grant Advantage, 2017</a:t>
            </a:r>
          </a:p>
        </p:txBody>
      </p:sp>
      <p:sp>
        <p:nvSpPr>
          <p:cNvPr id="6" name="Slide Number Placeholder 5"/>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2318514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07498-A70B-4A86-AEAD-5808E76DC59C}" type="datetime1">
              <a:rPr lang="en-US" smtClean="0"/>
              <a:t>8/4/2022</a:t>
            </a:fld>
            <a:endParaRPr lang="en-US"/>
          </a:p>
        </p:txBody>
      </p:sp>
      <p:sp>
        <p:nvSpPr>
          <p:cNvPr id="5" name="Footer Placeholder 4"/>
          <p:cNvSpPr>
            <a:spLocks noGrp="1"/>
          </p:cNvSpPr>
          <p:nvPr>
            <p:ph type="ftr" sz="quarter" idx="11"/>
          </p:nvPr>
        </p:nvSpPr>
        <p:spPr/>
        <p:txBody>
          <a:bodyPr/>
          <a:lstStyle/>
          <a:p>
            <a:r>
              <a:rPr lang="en-US"/>
              <a:t>(c) The Grant Advantage, 2017</a:t>
            </a:r>
          </a:p>
        </p:txBody>
      </p:sp>
      <p:sp>
        <p:nvSpPr>
          <p:cNvPr id="6" name="Slide Number Placeholder 5"/>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107918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E5C6EF-015A-43EF-9902-8A191DE96086}" type="datetime1">
              <a:rPr lang="en-US" smtClean="0"/>
              <a:t>8/4/2022</a:t>
            </a:fld>
            <a:endParaRPr lang="en-US"/>
          </a:p>
        </p:txBody>
      </p:sp>
      <p:sp>
        <p:nvSpPr>
          <p:cNvPr id="5" name="Footer Placeholder 4"/>
          <p:cNvSpPr>
            <a:spLocks noGrp="1"/>
          </p:cNvSpPr>
          <p:nvPr>
            <p:ph type="ftr" sz="quarter" idx="11"/>
          </p:nvPr>
        </p:nvSpPr>
        <p:spPr/>
        <p:txBody>
          <a:bodyPr/>
          <a:lstStyle/>
          <a:p>
            <a:r>
              <a:rPr lang="en-US"/>
              <a:t>(c) The Grant Advantage, 2017</a:t>
            </a:r>
          </a:p>
        </p:txBody>
      </p:sp>
      <p:sp>
        <p:nvSpPr>
          <p:cNvPr id="6" name="Slide Number Placeholder 5"/>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308843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78FA9-BB8C-4CE8-BE68-B033AFE3C68C}" type="datetime1">
              <a:rPr lang="en-US" smtClean="0"/>
              <a:t>8/4/2022</a:t>
            </a:fld>
            <a:endParaRPr lang="en-US"/>
          </a:p>
        </p:txBody>
      </p:sp>
      <p:sp>
        <p:nvSpPr>
          <p:cNvPr id="5" name="Footer Placeholder 4"/>
          <p:cNvSpPr>
            <a:spLocks noGrp="1"/>
          </p:cNvSpPr>
          <p:nvPr>
            <p:ph type="ftr" sz="quarter" idx="11"/>
          </p:nvPr>
        </p:nvSpPr>
        <p:spPr/>
        <p:txBody>
          <a:bodyPr/>
          <a:lstStyle/>
          <a:p>
            <a:r>
              <a:rPr lang="en-US"/>
              <a:t>(c) The Grant Advantage, 2017</a:t>
            </a:r>
          </a:p>
        </p:txBody>
      </p:sp>
      <p:sp>
        <p:nvSpPr>
          <p:cNvPr id="6" name="Slide Number Placeholder 5"/>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402314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C7FFB-F5B7-4071-A639-1DD6B7BF6818}" type="datetime1">
              <a:rPr lang="en-US" smtClean="0"/>
              <a:t>8/4/2022</a:t>
            </a:fld>
            <a:endParaRPr lang="en-US"/>
          </a:p>
        </p:txBody>
      </p:sp>
      <p:sp>
        <p:nvSpPr>
          <p:cNvPr id="5" name="Footer Placeholder 4"/>
          <p:cNvSpPr>
            <a:spLocks noGrp="1"/>
          </p:cNvSpPr>
          <p:nvPr>
            <p:ph type="ftr" sz="quarter" idx="11"/>
          </p:nvPr>
        </p:nvSpPr>
        <p:spPr/>
        <p:txBody>
          <a:bodyPr/>
          <a:lstStyle/>
          <a:p>
            <a:r>
              <a:rPr lang="en-US"/>
              <a:t>(c) The Grant Advantage, 2017</a:t>
            </a:r>
          </a:p>
        </p:txBody>
      </p:sp>
      <p:sp>
        <p:nvSpPr>
          <p:cNvPr id="6" name="Slide Number Placeholder 5"/>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2191608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DDA2E-2D93-4747-B1C5-7B6EE4ED5182}" type="datetime1">
              <a:rPr lang="en-US" smtClean="0"/>
              <a:t>8/4/2022</a:t>
            </a:fld>
            <a:endParaRPr lang="en-US"/>
          </a:p>
        </p:txBody>
      </p:sp>
      <p:sp>
        <p:nvSpPr>
          <p:cNvPr id="5" name="Footer Placeholder 4"/>
          <p:cNvSpPr>
            <a:spLocks noGrp="1"/>
          </p:cNvSpPr>
          <p:nvPr>
            <p:ph type="ftr" sz="quarter" idx="11"/>
          </p:nvPr>
        </p:nvSpPr>
        <p:spPr/>
        <p:txBody>
          <a:bodyPr/>
          <a:lstStyle/>
          <a:p>
            <a:r>
              <a:rPr lang="en-US"/>
              <a:t>(c) The Grant Advantage, 2017</a:t>
            </a:r>
          </a:p>
        </p:txBody>
      </p:sp>
      <p:sp>
        <p:nvSpPr>
          <p:cNvPr id="6" name="Slide Number Placeholder 5"/>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4034692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lvl1pPr>
              <a:defRPr>
                <a:latin typeface="Segoe UI" panose="020B0502040204020203" pitchFamily="34" charset="0"/>
              </a:defRPr>
            </a:lvl1pPr>
          </a:lstStyle>
          <a:p>
            <a:r>
              <a:rPr lang="en-US" dirty="0"/>
              <a:t>Click to edit Master title style</a:t>
            </a:r>
          </a:p>
        </p:txBody>
      </p:sp>
      <p:sp>
        <p:nvSpPr>
          <p:cNvPr id="3" name="Text Placeholder 2"/>
          <p:cNvSpPr>
            <a:spLocks noGrp="1"/>
          </p:cNvSpPr>
          <p:nvPr>
            <p:ph type="body" sz="half" idx="1"/>
          </p:nvPr>
        </p:nvSpPr>
        <p:spPr>
          <a:xfrm>
            <a:off x="609600" y="1600201"/>
            <a:ext cx="5384800" cy="4530725"/>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30725"/>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243638"/>
            <a:ext cx="2844800" cy="457200"/>
          </a:xfrm>
        </p:spPr>
        <p:txBody>
          <a:bodyPr/>
          <a:lstStyle>
            <a:lvl1pPr>
              <a:defRPr>
                <a:latin typeface="Segoe UI" panose="020B0502040204020203" pitchFamily="34" charset="0"/>
              </a:defRPr>
            </a:lvl1pPr>
          </a:lstStyle>
          <a:p>
            <a:fld id="{848E1F15-3AC0-4A67-B8AA-693D8186D1F1}" type="datetime1">
              <a:rPr lang="en-US" smtClean="0"/>
              <a:t>8/4/2022</a:t>
            </a:fld>
            <a:endParaRPr lang="en-US" dirty="0"/>
          </a:p>
        </p:txBody>
      </p:sp>
      <p:sp>
        <p:nvSpPr>
          <p:cNvPr id="6" name="Footer Placeholder 5"/>
          <p:cNvSpPr>
            <a:spLocks noGrp="1"/>
          </p:cNvSpPr>
          <p:nvPr>
            <p:ph type="ftr" sz="quarter" idx="11"/>
          </p:nvPr>
        </p:nvSpPr>
        <p:spPr>
          <a:xfrm>
            <a:off x="4165600" y="6248400"/>
            <a:ext cx="3860800" cy="457200"/>
          </a:xfrm>
        </p:spPr>
        <p:txBody>
          <a:bodyPr/>
          <a:lstStyle>
            <a:lvl1pPr>
              <a:defRPr>
                <a:latin typeface="Segoe UI" panose="020B0502040204020203" pitchFamily="34" charset="0"/>
              </a:defRPr>
            </a:lvl1pPr>
          </a:lstStyle>
          <a:p>
            <a:r>
              <a:rPr lang="en-US"/>
              <a:t>(c) The Grant Advantage, 2017</a:t>
            </a:r>
            <a:endParaRPr lang="en-US" dirty="0"/>
          </a:p>
        </p:txBody>
      </p:sp>
      <p:sp>
        <p:nvSpPr>
          <p:cNvPr id="7" name="Slide Number Placeholder 6"/>
          <p:cNvSpPr>
            <a:spLocks noGrp="1"/>
          </p:cNvSpPr>
          <p:nvPr>
            <p:ph type="sldNum" sz="quarter" idx="12"/>
          </p:nvPr>
        </p:nvSpPr>
        <p:spPr>
          <a:xfrm>
            <a:off x="8737600" y="6243638"/>
            <a:ext cx="2844800" cy="457200"/>
          </a:xfrm>
        </p:spPr>
        <p:txBody>
          <a:bodyPr/>
          <a:lstStyle>
            <a:lvl1pPr>
              <a:defRPr>
                <a:latin typeface="Segoe UI" panose="020B0502040204020203" pitchFamily="34" charset="0"/>
              </a:defRPr>
            </a:lvl1pPr>
          </a:lstStyle>
          <a:p>
            <a:fld id="{6C7380B4-EE0E-4EDB-8BB5-AFCEF300EBFC}" type="slidenum">
              <a:rPr lang="en-US" smtClean="0"/>
              <a:pPr/>
              <a:t>‹#›</a:t>
            </a:fld>
            <a:endParaRPr lang="en-US" dirty="0"/>
          </a:p>
        </p:txBody>
      </p:sp>
    </p:spTree>
    <p:extLst>
      <p:ext uri="{BB962C8B-B14F-4D97-AF65-F5344CB8AC3E}">
        <p14:creationId xmlns:p14="http://schemas.microsoft.com/office/powerpoint/2010/main" val="809929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lvl1pPr>
              <a:defRPr>
                <a:latin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755651" y="1752600"/>
            <a:ext cx="5232400" cy="4267200"/>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191251" y="1752600"/>
            <a:ext cx="5232400" cy="4267200"/>
          </a:xfr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dt" sz="half" idx="10"/>
          </p:nvPr>
        </p:nvSpPr>
        <p:spPr>
          <a:ln/>
        </p:spPr>
        <p:txBody>
          <a:bodyPr/>
          <a:lstStyle>
            <a:lvl1pPr>
              <a:defRPr>
                <a:latin typeface="Segoe UI" panose="020B0502040204020203" pitchFamily="34" charset="0"/>
              </a:defRPr>
            </a:lvl1pPr>
          </a:lstStyle>
          <a:p>
            <a:pPr>
              <a:defRPr/>
            </a:pPr>
            <a:fld id="{4DB360E8-0B8F-428F-A47E-A6CBC83CCFD5}" type="datetime1">
              <a:rPr lang="en-US" smtClean="0"/>
              <a:t>8/4/2022</a:t>
            </a:fld>
            <a:endParaRPr lang="en-US" dirty="0"/>
          </a:p>
        </p:txBody>
      </p:sp>
      <p:sp>
        <p:nvSpPr>
          <p:cNvPr id="6" name="Rectangle 7"/>
          <p:cNvSpPr>
            <a:spLocks noGrp="1" noChangeArrowheads="1"/>
          </p:cNvSpPr>
          <p:nvPr>
            <p:ph type="ftr" sz="quarter" idx="11"/>
          </p:nvPr>
        </p:nvSpPr>
        <p:spPr>
          <a:ln/>
        </p:spPr>
        <p:txBody>
          <a:bodyPr/>
          <a:lstStyle>
            <a:lvl1pPr>
              <a:defRPr>
                <a:latin typeface="Segoe UI" panose="020B0502040204020203" pitchFamily="34" charset="0"/>
              </a:defRPr>
            </a:lvl1pPr>
          </a:lstStyle>
          <a:p>
            <a:pPr>
              <a:defRPr/>
            </a:pPr>
            <a:r>
              <a:rPr lang="en-US"/>
              <a:t>(c) The Grant Advantage, 2017</a:t>
            </a:r>
            <a:endParaRPr lang="en-US" dirty="0"/>
          </a:p>
        </p:txBody>
      </p:sp>
      <p:sp>
        <p:nvSpPr>
          <p:cNvPr id="7" name="Rectangle 8"/>
          <p:cNvSpPr>
            <a:spLocks noGrp="1" noChangeArrowheads="1"/>
          </p:cNvSpPr>
          <p:nvPr>
            <p:ph type="sldNum" sz="quarter" idx="12"/>
          </p:nvPr>
        </p:nvSpPr>
        <p:spPr>
          <a:ln/>
        </p:spPr>
        <p:txBody>
          <a:bodyPr/>
          <a:lstStyle>
            <a:lvl1pPr>
              <a:defRPr>
                <a:latin typeface="Segoe UI" panose="020B0502040204020203" pitchFamily="34" charset="0"/>
              </a:defRPr>
            </a:lvl1pPr>
          </a:lstStyle>
          <a:p>
            <a:pPr>
              <a:defRPr/>
            </a:pPr>
            <a:fld id="{D173DB5A-69B4-4314-9234-A50895C1202A}" type="slidenum">
              <a:rPr lang="en-US" smtClean="0"/>
              <a:pPr>
                <a:defRPr/>
              </a:pPr>
              <a:t>‹#›</a:t>
            </a:fld>
            <a:endParaRPr lang="en-US" dirty="0"/>
          </a:p>
        </p:txBody>
      </p:sp>
    </p:spTree>
    <p:extLst>
      <p:ext uri="{BB962C8B-B14F-4D97-AF65-F5344CB8AC3E}">
        <p14:creationId xmlns:p14="http://schemas.microsoft.com/office/powerpoint/2010/main" val="315843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0" y="311227"/>
            <a:ext cx="10018713" cy="944696"/>
          </a:xfrm>
        </p:spPr>
        <p:txBody>
          <a:bodyPr/>
          <a:lstStyle>
            <a:lvl1pPr>
              <a:defRPr>
                <a:latin typeface="Microsoft PhagsPa"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484310" y="1487277"/>
            <a:ext cx="10018713" cy="4572000"/>
          </a:xfrm>
        </p:spPr>
        <p:txBody>
          <a:bodyPr anchor="ct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493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0EC2C8-192F-426B-9C3B-032DDAB92047}" type="datetime1">
              <a:rPr lang="en-US" smtClean="0"/>
              <a:t>8/4/2022</a:t>
            </a:fld>
            <a:endParaRPr lang="en-US"/>
          </a:p>
        </p:txBody>
      </p:sp>
      <p:sp>
        <p:nvSpPr>
          <p:cNvPr id="5" name="Footer Placeholder 4"/>
          <p:cNvSpPr>
            <a:spLocks noGrp="1"/>
          </p:cNvSpPr>
          <p:nvPr>
            <p:ph type="ftr" sz="quarter" idx="11"/>
          </p:nvPr>
        </p:nvSpPr>
        <p:spPr/>
        <p:txBody>
          <a:bodyPr/>
          <a:lstStyle/>
          <a:p>
            <a:r>
              <a:rPr lang="en-US"/>
              <a:t>(c) The Grant Advantage, 2017</a:t>
            </a:r>
          </a:p>
        </p:txBody>
      </p:sp>
      <p:sp>
        <p:nvSpPr>
          <p:cNvPr id="6" name="Slide Number Placeholder 5"/>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258651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011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353C25-136B-446A-BBCD-24CC5418EF91}" type="datetime1">
              <a:rPr lang="en-US" smtClean="0"/>
              <a:t>8/4/2022</a:t>
            </a:fld>
            <a:endParaRPr lang="en-US"/>
          </a:p>
        </p:txBody>
      </p:sp>
      <p:sp>
        <p:nvSpPr>
          <p:cNvPr id="8" name="Footer Placeholder 7"/>
          <p:cNvSpPr>
            <a:spLocks noGrp="1"/>
          </p:cNvSpPr>
          <p:nvPr>
            <p:ph type="ftr" sz="quarter" idx="11"/>
          </p:nvPr>
        </p:nvSpPr>
        <p:spPr/>
        <p:txBody>
          <a:bodyPr/>
          <a:lstStyle/>
          <a:p>
            <a:r>
              <a:rPr lang="en-US"/>
              <a:t>(c) The Grant Advantage, 2017</a:t>
            </a:r>
          </a:p>
        </p:txBody>
      </p:sp>
      <p:sp>
        <p:nvSpPr>
          <p:cNvPr id="9" name="Slide Number Placeholder 8"/>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141703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76B1DB-C338-4EAF-8BD7-7AE5BF5AB752}" type="datetime1">
              <a:rPr lang="en-US" smtClean="0"/>
              <a:t>8/4/2022</a:t>
            </a:fld>
            <a:endParaRPr lang="en-US"/>
          </a:p>
        </p:txBody>
      </p:sp>
      <p:sp>
        <p:nvSpPr>
          <p:cNvPr id="4" name="Footer Placeholder 3"/>
          <p:cNvSpPr>
            <a:spLocks noGrp="1"/>
          </p:cNvSpPr>
          <p:nvPr>
            <p:ph type="ftr" sz="quarter" idx="11"/>
          </p:nvPr>
        </p:nvSpPr>
        <p:spPr/>
        <p:txBody>
          <a:bodyPr/>
          <a:lstStyle/>
          <a:p>
            <a:r>
              <a:rPr lang="en-US"/>
              <a:t>(c) The Grant Advantage, 2017</a:t>
            </a:r>
          </a:p>
        </p:txBody>
      </p:sp>
      <p:sp>
        <p:nvSpPr>
          <p:cNvPr id="5" name="Slide Number Placeholder 4"/>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311960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C176F-9996-4EE4-9536-E516664BB491}" type="datetime1">
              <a:rPr lang="en-US" smtClean="0"/>
              <a:t>8/4/2022</a:t>
            </a:fld>
            <a:endParaRPr lang="en-US"/>
          </a:p>
        </p:txBody>
      </p:sp>
      <p:sp>
        <p:nvSpPr>
          <p:cNvPr id="3" name="Footer Placeholder 2"/>
          <p:cNvSpPr>
            <a:spLocks noGrp="1"/>
          </p:cNvSpPr>
          <p:nvPr>
            <p:ph type="ftr" sz="quarter" idx="11"/>
          </p:nvPr>
        </p:nvSpPr>
        <p:spPr/>
        <p:txBody>
          <a:bodyPr/>
          <a:lstStyle/>
          <a:p>
            <a:r>
              <a:rPr lang="en-US"/>
              <a:t>(c) The Grant Advantage, 2017</a:t>
            </a:r>
          </a:p>
        </p:txBody>
      </p:sp>
      <p:sp>
        <p:nvSpPr>
          <p:cNvPr id="4" name="Slide Number Placeholder 3"/>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410352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5B9E9A-D025-4490-8DEC-7029517D07D6}" type="datetime1">
              <a:rPr lang="en-US" smtClean="0"/>
              <a:t>8/4/2022</a:t>
            </a:fld>
            <a:endParaRPr lang="en-US"/>
          </a:p>
        </p:txBody>
      </p:sp>
      <p:sp>
        <p:nvSpPr>
          <p:cNvPr id="6" name="Footer Placeholder 5"/>
          <p:cNvSpPr>
            <a:spLocks noGrp="1"/>
          </p:cNvSpPr>
          <p:nvPr>
            <p:ph type="ftr" sz="quarter" idx="11"/>
          </p:nvPr>
        </p:nvSpPr>
        <p:spPr/>
        <p:txBody>
          <a:bodyPr/>
          <a:lstStyle/>
          <a:p>
            <a:r>
              <a:rPr lang="en-US"/>
              <a:t>(c) The Grant Advantage, 2017</a:t>
            </a:r>
          </a:p>
        </p:txBody>
      </p:sp>
      <p:sp>
        <p:nvSpPr>
          <p:cNvPr id="7" name="Slide Number Placeholder 6"/>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93811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09EB215-21E7-482A-8742-6068441798A7}" type="datetime1">
              <a:rPr lang="en-US" smtClean="0"/>
              <a:t>8/4/2022</a:t>
            </a:fld>
            <a:endParaRPr lang="en-US"/>
          </a:p>
        </p:txBody>
      </p:sp>
      <p:sp>
        <p:nvSpPr>
          <p:cNvPr id="6" name="Footer Placeholder 5"/>
          <p:cNvSpPr>
            <a:spLocks noGrp="1"/>
          </p:cNvSpPr>
          <p:nvPr>
            <p:ph type="ftr" sz="quarter" idx="11"/>
          </p:nvPr>
        </p:nvSpPr>
        <p:spPr/>
        <p:txBody>
          <a:bodyPr/>
          <a:lstStyle/>
          <a:p>
            <a:r>
              <a:rPr lang="en-US"/>
              <a:t>(c) The Grant Advantage, 2017</a:t>
            </a:r>
          </a:p>
        </p:txBody>
      </p:sp>
      <p:sp>
        <p:nvSpPr>
          <p:cNvPr id="7" name="Slide Number Placeholder 6"/>
          <p:cNvSpPr>
            <a:spLocks noGrp="1"/>
          </p:cNvSpPr>
          <p:nvPr>
            <p:ph type="sldNum" sz="quarter" idx="12"/>
          </p:nvPr>
        </p:nvSpPr>
        <p:spPr/>
        <p:txBody>
          <a:bodyPr/>
          <a:lstStyle/>
          <a:p>
            <a:fld id="{5F8CB511-3CD6-4ECF-9E6C-C535BE55CB81}" type="slidenum">
              <a:rPr lang="en-US" smtClean="0"/>
              <a:t>‹#›</a:t>
            </a:fld>
            <a:endParaRPr lang="en-US"/>
          </a:p>
        </p:txBody>
      </p:sp>
    </p:spTree>
    <p:extLst>
      <p:ext uri="{BB962C8B-B14F-4D97-AF65-F5344CB8AC3E}">
        <p14:creationId xmlns:p14="http://schemas.microsoft.com/office/powerpoint/2010/main" val="338485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003B44F-3B97-49DF-9E1C-2F346A0A7935}" type="datetime1">
              <a:rPr lang="en-US" smtClean="0"/>
              <a:t>8/4/2022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(c) The Grant Advantage, 2017</a:t>
            </a: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8CB511-3CD6-4ECF-9E6C-C535BE55CB81}" type="slidenum">
              <a:rPr lang="en-US" smtClean="0"/>
              <a:t>‹#›</a:t>
            </a:fld>
            <a:endParaRPr lang="en-US"/>
          </a:p>
        </p:txBody>
      </p:sp>
    </p:spTree>
    <p:extLst>
      <p:ext uri="{BB962C8B-B14F-4D97-AF65-F5344CB8AC3E}">
        <p14:creationId xmlns:p14="http://schemas.microsoft.com/office/powerpoint/2010/main" val="1045302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www.bls.gov/home.htm" TargetMode="External"/><Relationship Id="rId3" Type="http://schemas.openxmlformats.org/officeDocument/2006/relationships/hyperlink" Target="https://data.cdc.gov/" TargetMode="External"/><Relationship Id="rId7" Type="http://schemas.openxmlformats.org/officeDocument/2006/relationships/hyperlink" Target="http://www.countyhealthranking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aecf.org/work/kids-count" TargetMode="External"/><Relationship Id="rId5" Type="http://schemas.openxmlformats.org/officeDocument/2006/relationships/hyperlink" Target="https://data.census.gov/cedsci/" TargetMode="External"/><Relationship Id="rId4" Type="http://schemas.openxmlformats.org/officeDocument/2006/relationships/hyperlink" Target="http://www.census.gov/" TargetMode="External"/><Relationship Id="rId9" Type="http://schemas.openxmlformats.org/officeDocument/2006/relationships/hyperlink" Target="https://opioidmisusetool.norc.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rjunpuriinqatar.blogspot.com/2017/09/the-us-is-running-out-of-nurses.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news.uct.ac.za/article/-2020-08-28-helping-parents-and-their-babies-through-the-first-1-000-day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publicdomainpictures.net/view-image.php?image=209301&amp;picture=nurs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loonylabs.org/2015/01/23/baby-tal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alice.ruhnke@grantstation.com"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802" y="335560"/>
            <a:ext cx="9900726" cy="542925"/>
          </a:xfrm>
        </p:spPr>
        <p:txBody>
          <a:bodyPr>
            <a:normAutofit fontScale="90000"/>
          </a:bodyPr>
          <a:lstStyle/>
          <a:p>
            <a:pPr algn="ctr"/>
            <a:br>
              <a:rPr lang="en-US" sz="8000" b="1" dirty="0">
                <a:solidFill>
                  <a:schemeClr val="accent1">
                    <a:lumMod val="50000"/>
                  </a:schemeClr>
                </a:solidFill>
              </a:rPr>
            </a:br>
            <a:br>
              <a:rPr lang="en-US" sz="8000" b="1" dirty="0">
                <a:solidFill>
                  <a:schemeClr val="accent1">
                    <a:lumMod val="50000"/>
                  </a:schemeClr>
                </a:solidFill>
              </a:rPr>
            </a:br>
            <a:br>
              <a:rPr lang="en-US" sz="4900" dirty="0"/>
            </a:br>
            <a:r>
              <a:rPr lang="en-US" sz="3600" b="1" dirty="0">
                <a:solidFill>
                  <a:schemeClr val="accent1">
                    <a:lumMod val="75000"/>
                  </a:schemeClr>
                </a:solidFill>
                <a:latin typeface="Microsoft PhagsPa" panose="020B0502040204020203" pitchFamily="34" charset="0"/>
              </a:rPr>
              <a:t>Welcome NPN Live 3.0</a:t>
            </a:r>
          </a:p>
        </p:txBody>
      </p:sp>
      <p:sp>
        <p:nvSpPr>
          <p:cNvPr id="3" name="Subtitle 2"/>
          <p:cNvSpPr>
            <a:spLocks noGrp="1"/>
          </p:cNvSpPr>
          <p:nvPr>
            <p:ph type="subTitle" idx="1"/>
          </p:nvPr>
        </p:nvSpPr>
        <p:spPr>
          <a:xfrm>
            <a:off x="4664280" y="3874108"/>
            <a:ext cx="2567030" cy="1013523"/>
          </a:xfrm>
        </p:spPr>
        <p:txBody>
          <a:bodyPr>
            <a:normAutofit fontScale="85000" lnSpcReduction="20000"/>
          </a:bodyPr>
          <a:lstStyle/>
          <a:p>
            <a:pPr algn="ctr"/>
            <a:r>
              <a:rPr lang="en-US" dirty="0">
                <a:latin typeface="Microsoft PhagsPa" panose="020B0502040204020203" pitchFamily="34" charset="0"/>
              </a:rPr>
              <a:t>Alice Ruhnke </a:t>
            </a:r>
          </a:p>
          <a:p>
            <a:pPr algn="ctr"/>
            <a:r>
              <a:rPr lang="en-US" dirty="0">
                <a:latin typeface="Microsoft PhagsPa" panose="020B0502040204020203" pitchFamily="34" charset="0"/>
              </a:rPr>
              <a:t>President</a:t>
            </a:r>
          </a:p>
          <a:p>
            <a:pPr algn="ctr"/>
            <a:r>
              <a:rPr lang="en-US" dirty="0">
                <a:latin typeface="Microsoft PhagsPa" panose="020B0502040204020203" pitchFamily="34" charset="0"/>
              </a:rPr>
              <a:t>GrantStation</a:t>
            </a:r>
          </a:p>
        </p:txBody>
      </p:sp>
      <p:sp>
        <p:nvSpPr>
          <p:cNvPr id="7" name="Subtitle 2">
            <a:extLst>
              <a:ext uri="{FF2B5EF4-FFF2-40B4-BE49-F238E27FC236}">
                <a16:creationId xmlns:a16="http://schemas.microsoft.com/office/drawing/2014/main" id="{971B1A3C-F9BC-485B-ADA6-F05DC5AD688F}"/>
              </a:ext>
            </a:extLst>
          </p:cNvPr>
          <p:cNvSpPr txBox="1">
            <a:spLocks/>
          </p:cNvSpPr>
          <p:nvPr/>
        </p:nvSpPr>
        <p:spPr>
          <a:xfrm>
            <a:off x="7123088" y="4688781"/>
            <a:ext cx="3474485" cy="1013523"/>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8BB434">
                  <a:lumMod val="75000"/>
                </a:srgbClr>
              </a:buClr>
              <a:buSzPct val="145000"/>
              <a:buFont typeface="Arial"/>
              <a:buNone/>
              <a:tabLst/>
              <a:defRPr/>
            </a:pPr>
            <a:endParaRPr kumimoji="0" lang="en-US" sz="2100" b="0" i="0" u="none" strike="noStrike" kern="1200" cap="none" spc="0" normalizeH="0" baseline="0" noProof="0" dirty="0">
              <a:ln>
                <a:noFill/>
              </a:ln>
              <a:solidFill>
                <a:prstClr val="black"/>
              </a:solidFill>
              <a:effectLst/>
              <a:uLnTx/>
              <a:uFillTx/>
              <a:latin typeface="Microsoft PhagsPa" panose="020B0502040204020203" pitchFamily="34" charset="0"/>
              <a:ea typeface="+mn-ea"/>
              <a:cs typeface="+mn-cs"/>
            </a:endParaRPr>
          </a:p>
        </p:txBody>
      </p:sp>
      <p:sp>
        <p:nvSpPr>
          <p:cNvPr id="4" name="TextBox 3">
            <a:extLst>
              <a:ext uri="{FF2B5EF4-FFF2-40B4-BE49-F238E27FC236}">
                <a16:creationId xmlns:a16="http://schemas.microsoft.com/office/drawing/2014/main" id="{96646393-40F4-4F01-A194-A0EB57CA0E94}"/>
              </a:ext>
            </a:extLst>
          </p:cNvPr>
          <p:cNvSpPr txBox="1"/>
          <p:nvPr/>
        </p:nvSpPr>
        <p:spPr>
          <a:xfrm>
            <a:off x="4960690" y="3117794"/>
            <a:ext cx="22706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abriola" panose="04040605051002020D02" pitchFamily="82" charset="0"/>
                <a:ea typeface="+mn-ea"/>
                <a:cs typeface="+mn-cs"/>
              </a:rPr>
              <a:t>Presented by</a:t>
            </a:r>
          </a:p>
        </p:txBody>
      </p:sp>
      <p:sp>
        <p:nvSpPr>
          <p:cNvPr id="6" name="TextBox 5">
            <a:extLst>
              <a:ext uri="{FF2B5EF4-FFF2-40B4-BE49-F238E27FC236}">
                <a16:creationId xmlns:a16="http://schemas.microsoft.com/office/drawing/2014/main" id="{CEB2BFB6-3B45-460E-A13A-740D5BB8EEFF}"/>
              </a:ext>
            </a:extLst>
          </p:cNvPr>
          <p:cNvSpPr txBox="1"/>
          <p:nvPr/>
        </p:nvSpPr>
        <p:spPr>
          <a:xfrm>
            <a:off x="3060441" y="1387642"/>
            <a:ext cx="76884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BB434">
                    <a:lumMod val="50000"/>
                  </a:srgbClr>
                </a:solidFill>
                <a:effectLst/>
                <a:uLnTx/>
                <a:uFillTx/>
                <a:latin typeface="Microsoft PhagsPa" panose="020B0502040204020203" pitchFamily="34" charset="0"/>
                <a:ea typeface="+mn-ea"/>
                <a:cs typeface="+mn-cs"/>
              </a:rPr>
              <a:t>Grant Writing 101</a:t>
            </a:r>
            <a:endParaRPr kumimoji="0" lang="en-US" sz="1800" b="1" i="0" u="none" strike="noStrike" kern="1200" cap="none" spc="0" normalizeH="0" baseline="0" noProof="0" dirty="0">
              <a:ln>
                <a:noFill/>
              </a:ln>
              <a:solidFill>
                <a:srgbClr val="8BB434">
                  <a:lumMod val="50000"/>
                </a:srgbClr>
              </a:solidFill>
              <a:effectLst/>
              <a:uLnTx/>
              <a:uFillTx/>
              <a:latin typeface="Microsoft PhagsPa" panose="020B0502040204020203" pitchFamily="34" charset="0"/>
              <a:ea typeface="+mn-ea"/>
              <a:cs typeface="+mn-cs"/>
            </a:endParaRPr>
          </a:p>
        </p:txBody>
      </p:sp>
      <p:pic>
        <p:nvPicPr>
          <p:cNvPr id="9" name="Picture 8" descr="A person with blonde hair&#10;&#10;Description automatically generated with low confidence">
            <a:extLst>
              <a:ext uri="{FF2B5EF4-FFF2-40B4-BE49-F238E27FC236}">
                <a16:creationId xmlns:a16="http://schemas.microsoft.com/office/drawing/2014/main" id="{5A6A5AD4-1779-168D-63BA-AC94736D4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0" y="2730838"/>
            <a:ext cx="2480680" cy="2553982"/>
          </a:xfrm>
          <a:prstGeom prst="rect">
            <a:avLst/>
          </a:prstGeom>
        </p:spPr>
      </p:pic>
    </p:spTree>
    <p:extLst>
      <p:ext uri="{BB962C8B-B14F-4D97-AF65-F5344CB8AC3E}">
        <p14:creationId xmlns:p14="http://schemas.microsoft.com/office/powerpoint/2010/main" val="131317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1484309" y="139391"/>
            <a:ext cx="10018713" cy="1031042"/>
          </a:xfrm>
        </p:spPr>
        <p:txBody>
          <a:bodyPr/>
          <a:lstStyle/>
          <a:p>
            <a:r>
              <a:rPr lang="en-US" dirty="0">
                <a:latin typeface="Microsoft PhagsPa" pitchFamily="34" charset="0"/>
              </a:rPr>
              <a:t>Background</a:t>
            </a:r>
          </a:p>
        </p:txBody>
      </p:sp>
      <p:sp>
        <p:nvSpPr>
          <p:cNvPr id="31749" name="Rectangle 5"/>
          <p:cNvSpPr>
            <a:spLocks noGrp="1" noChangeArrowheads="1"/>
          </p:cNvSpPr>
          <p:nvPr>
            <p:ph idx="1"/>
          </p:nvPr>
        </p:nvSpPr>
        <p:spPr>
          <a:xfrm>
            <a:off x="1694687" y="1694541"/>
            <a:ext cx="9808335" cy="4559955"/>
          </a:xfrm>
        </p:spPr>
        <p:txBody>
          <a:bodyPr>
            <a:normAutofit fontScale="92500" lnSpcReduction="10000"/>
          </a:bodyPr>
          <a:lstStyle/>
          <a:p>
            <a:pPr marL="0" indent="0" algn="ctr">
              <a:lnSpc>
                <a:spcPct val="80000"/>
              </a:lnSpc>
              <a:buNone/>
            </a:pPr>
            <a:r>
              <a:rPr lang="en-US" b="1" dirty="0">
                <a:cs typeface="Calibri" pitchFamily="34" charset="0"/>
              </a:rPr>
              <a:t>Purpose: To establish your organization’s credibility</a:t>
            </a:r>
            <a:endParaRPr lang="en-US" dirty="0">
              <a:cs typeface="Calibri" pitchFamily="34" charset="0"/>
            </a:endParaRPr>
          </a:p>
          <a:p>
            <a:pPr>
              <a:lnSpc>
                <a:spcPct val="80000"/>
              </a:lnSpc>
            </a:pPr>
            <a:endParaRPr lang="en-US" sz="1800" dirty="0">
              <a:cs typeface="Calibri" pitchFamily="34" charset="0"/>
            </a:endParaRPr>
          </a:p>
          <a:p>
            <a:pPr>
              <a:lnSpc>
                <a:spcPct val="80000"/>
              </a:lnSpc>
            </a:pPr>
            <a:r>
              <a:rPr lang="en-US" sz="2200" dirty="0">
                <a:cs typeface="Calibri" pitchFamily="34" charset="0"/>
              </a:rPr>
              <a:t>It should build confidence in your ability to perform the work you are proposing</a:t>
            </a:r>
          </a:p>
          <a:p>
            <a:pPr>
              <a:lnSpc>
                <a:spcPct val="80000"/>
              </a:lnSpc>
            </a:pPr>
            <a:endParaRPr lang="en-US" sz="2200" dirty="0">
              <a:cs typeface="Calibri" pitchFamily="34" charset="0"/>
            </a:endParaRPr>
          </a:p>
          <a:p>
            <a:pPr>
              <a:lnSpc>
                <a:spcPct val="80000"/>
              </a:lnSpc>
            </a:pPr>
            <a:r>
              <a:rPr lang="en-US" sz="2200" dirty="0">
                <a:cs typeface="Calibri" pitchFamily="34" charset="0"/>
              </a:rPr>
              <a:t>Includes who is applying for funds in addition to the organization's:</a:t>
            </a:r>
          </a:p>
          <a:p>
            <a:pPr lvl="1">
              <a:lnSpc>
                <a:spcPct val="80000"/>
              </a:lnSpc>
              <a:buFont typeface="Courier New" panose="02070309020205020404" pitchFamily="49" charset="0"/>
              <a:buChar char="o"/>
            </a:pPr>
            <a:r>
              <a:rPr lang="en-US" sz="2200" dirty="0">
                <a:cs typeface="Calibri" pitchFamily="34" charset="0"/>
              </a:rPr>
              <a:t>History</a:t>
            </a:r>
          </a:p>
          <a:p>
            <a:pPr lvl="1">
              <a:lnSpc>
                <a:spcPct val="80000"/>
              </a:lnSpc>
              <a:buFont typeface="Courier New" panose="02070309020205020404" pitchFamily="49" charset="0"/>
              <a:buChar char="o"/>
            </a:pPr>
            <a:r>
              <a:rPr lang="en-US" sz="2200" dirty="0">
                <a:cs typeface="Calibri" pitchFamily="34" charset="0"/>
              </a:rPr>
              <a:t>Purpose/Mission</a:t>
            </a:r>
          </a:p>
          <a:p>
            <a:pPr lvl="1">
              <a:lnSpc>
                <a:spcPct val="80000"/>
              </a:lnSpc>
              <a:buFont typeface="Courier New" panose="02070309020205020404" pitchFamily="49" charset="0"/>
              <a:buChar char="o"/>
            </a:pPr>
            <a:r>
              <a:rPr lang="en-US" sz="2200" dirty="0">
                <a:cs typeface="Calibri" pitchFamily="34" charset="0"/>
              </a:rPr>
              <a:t>Initiatives/programs</a:t>
            </a:r>
          </a:p>
          <a:p>
            <a:pPr lvl="1">
              <a:lnSpc>
                <a:spcPct val="80000"/>
              </a:lnSpc>
              <a:buFont typeface="Courier New" panose="02070309020205020404" pitchFamily="49" charset="0"/>
              <a:buChar char="o"/>
            </a:pPr>
            <a:r>
              <a:rPr lang="en-US" sz="2200" dirty="0">
                <a:cs typeface="Calibri" pitchFamily="34" charset="0"/>
              </a:rPr>
              <a:t>Accomplishments (What are your strengths? How have your clients changed because of your services?)</a:t>
            </a:r>
          </a:p>
          <a:p>
            <a:pPr lvl="1">
              <a:lnSpc>
                <a:spcPct val="80000"/>
              </a:lnSpc>
            </a:pPr>
            <a:endParaRPr lang="en-US" sz="2200" dirty="0">
              <a:cs typeface="Calibri" pitchFamily="34" charset="0"/>
            </a:endParaRPr>
          </a:p>
          <a:p>
            <a:pPr>
              <a:lnSpc>
                <a:spcPct val="80000"/>
              </a:lnSpc>
            </a:pPr>
            <a:r>
              <a:rPr lang="en-US" sz="2200" dirty="0">
                <a:cs typeface="Calibri" pitchFamily="34" charset="0"/>
              </a:rPr>
              <a:t>Include a powerful example, story, quote, or endorsement to engage the reader into wanting to know more about you</a:t>
            </a:r>
          </a:p>
          <a:p>
            <a:pPr>
              <a:lnSpc>
                <a:spcPct val="80000"/>
              </a:lnSpc>
            </a:pPr>
            <a:endParaRPr lang="en-US" dirty="0"/>
          </a:p>
          <a:p>
            <a:pPr>
              <a:lnSpc>
                <a:spcPct val="80000"/>
              </a:lnSpc>
              <a:buFont typeface="Wingdings" pitchFamily="2" charset="2"/>
              <a:buNone/>
            </a:pPr>
            <a:endParaRPr lang="en-US" dirty="0"/>
          </a:p>
          <a:p>
            <a:pPr>
              <a:lnSpc>
                <a:spcPct val="80000"/>
              </a:lnSpc>
            </a:pPr>
            <a:endParaRPr lang="en-US" dirty="0"/>
          </a:p>
        </p:txBody>
      </p:sp>
    </p:spTree>
    <p:extLst>
      <p:ext uri="{BB962C8B-B14F-4D97-AF65-F5344CB8AC3E}">
        <p14:creationId xmlns:p14="http://schemas.microsoft.com/office/powerpoint/2010/main" val="6234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8"/>
          <p:cNvSpPr>
            <a:spLocks noGrp="1" noChangeArrowheads="1"/>
          </p:cNvSpPr>
          <p:nvPr>
            <p:ph type="title"/>
          </p:nvPr>
        </p:nvSpPr>
        <p:spPr>
          <a:xfrm>
            <a:off x="1473160" y="114302"/>
            <a:ext cx="10018713" cy="1261923"/>
          </a:xfrm>
        </p:spPr>
        <p:txBody>
          <a:bodyPr/>
          <a:lstStyle/>
          <a:p>
            <a:r>
              <a:rPr lang="en-US" dirty="0">
                <a:latin typeface="Microsoft PhagsPa" pitchFamily="34" charset="0"/>
              </a:rPr>
              <a:t>Background</a:t>
            </a:r>
          </a:p>
        </p:txBody>
      </p:sp>
      <p:sp>
        <p:nvSpPr>
          <p:cNvPr id="34825" name="Rectangle 9"/>
          <p:cNvSpPr>
            <a:spLocks noGrp="1" noChangeArrowheads="1"/>
          </p:cNvSpPr>
          <p:nvPr>
            <p:ph sz="half" idx="1"/>
          </p:nvPr>
        </p:nvSpPr>
        <p:spPr>
          <a:xfrm>
            <a:off x="1981201" y="2209801"/>
            <a:ext cx="4041775" cy="3921125"/>
          </a:xfrm>
        </p:spPr>
        <p:txBody>
          <a:bodyPr/>
          <a:lstStyle/>
          <a:p>
            <a:endParaRPr lang="en-US" dirty="0"/>
          </a:p>
          <a:p>
            <a:endParaRPr lang="en-US" dirty="0"/>
          </a:p>
          <a:p>
            <a:pPr algn="ctr">
              <a:buFont typeface="Wingdings" pitchFamily="2" charset="2"/>
              <a:buNone/>
            </a:pPr>
            <a:r>
              <a:rPr lang="en-US" sz="2200" dirty="0">
                <a:cs typeface="Calibri" pitchFamily="34" charset="0"/>
              </a:rPr>
              <a:t>Don’t be too philosophical or overload with history</a:t>
            </a:r>
            <a:r>
              <a:rPr lang="en-US" dirty="0"/>
              <a:t>	</a:t>
            </a:r>
          </a:p>
        </p:txBody>
      </p:sp>
      <p:sp>
        <p:nvSpPr>
          <p:cNvPr id="34822" name="Rectangle 6"/>
          <p:cNvSpPr>
            <a:spLocks noGrp="1" noChangeArrowheads="1"/>
          </p:cNvSpPr>
          <p:nvPr>
            <p:ph sz="half" idx="2"/>
          </p:nvPr>
        </p:nvSpPr>
        <p:spPr>
          <a:xfrm>
            <a:off x="6403588" y="4203720"/>
            <a:ext cx="4648199" cy="1295400"/>
          </a:xfrm>
        </p:spPr>
        <p:txBody>
          <a:bodyPr/>
          <a:lstStyle/>
          <a:p>
            <a:pPr algn="ctr">
              <a:buFont typeface="Wingdings" pitchFamily="2" charset="2"/>
              <a:buNone/>
            </a:pPr>
            <a:r>
              <a:rPr lang="en-US" sz="2200" dirty="0">
                <a:cs typeface="Calibri" pitchFamily="34" charset="0"/>
              </a:rPr>
              <a:t>	Do make sure the information (programs and accomplishments) is relevant to the proposal</a:t>
            </a:r>
          </a:p>
          <a:p>
            <a:pPr>
              <a:buFont typeface="Wingdings" pitchFamily="2" charset="2"/>
              <a:buNone/>
            </a:pPr>
            <a:endParaRPr lang="en-US" sz="2400" dirty="0"/>
          </a:p>
        </p:txBody>
      </p:sp>
      <p:pic>
        <p:nvPicPr>
          <p:cNvPr id="34826" name="Picture 10" descr="MCj04315130000[1]"/>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7688" y="23415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4827" name="Picture 11" descr="MCj04315060000[1]"/>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13288" y="23415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4828" name="Text Box 12"/>
          <p:cNvSpPr txBox="1">
            <a:spLocks noChangeArrowheads="1"/>
          </p:cNvSpPr>
          <p:nvPr/>
        </p:nvSpPr>
        <p:spPr bwMode="auto">
          <a:xfrm>
            <a:off x="2642838" y="5562600"/>
            <a:ext cx="7948961"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This is your time to ensure the reader that you are a strong and viable organization that can get the job done…one a funder would want to invest in</a:t>
            </a:r>
          </a:p>
        </p:txBody>
      </p:sp>
      <p:sp>
        <p:nvSpPr>
          <p:cNvPr id="2" name="Rectangle 1"/>
          <p:cNvSpPr/>
          <p:nvPr/>
        </p:nvSpPr>
        <p:spPr>
          <a:xfrm>
            <a:off x="2504048" y="1592958"/>
            <a:ext cx="8087751"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Don’t assume the reader knows anything about your organization</a:t>
            </a:r>
          </a:p>
        </p:txBody>
      </p:sp>
    </p:spTree>
    <p:extLst>
      <p:ext uri="{BB962C8B-B14F-4D97-AF65-F5344CB8AC3E}">
        <p14:creationId xmlns:p14="http://schemas.microsoft.com/office/powerpoint/2010/main" val="331867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1550020" y="133350"/>
            <a:ext cx="10303726" cy="1219200"/>
          </a:xfrm>
        </p:spPr>
        <p:txBody>
          <a:bodyPr>
            <a:normAutofit/>
          </a:bodyPr>
          <a:lstStyle/>
          <a:p>
            <a:pPr eaLnBrk="1" hangingPunct="1"/>
            <a:r>
              <a:rPr lang="en-US" dirty="0">
                <a:latin typeface="Microsoft PhagsPa" pitchFamily="34" charset="0"/>
              </a:rPr>
              <a:t>Background Might Be Called…</a:t>
            </a:r>
          </a:p>
        </p:txBody>
      </p:sp>
      <p:sp>
        <p:nvSpPr>
          <p:cNvPr id="110594" name="Rectangle 3"/>
          <p:cNvSpPr>
            <a:spLocks noGrp="1" noChangeArrowheads="1"/>
          </p:cNvSpPr>
          <p:nvPr>
            <p:ph sz="half" idx="1"/>
          </p:nvPr>
        </p:nvSpPr>
        <p:spPr>
          <a:xfrm>
            <a:off x="2450592" y="1499616"/>
            <a:ext cx="6400800" cy="4267200"/>
          </a:xfrm>
        </p:spPr>
        <p:txBody>
          <a:bodyPr/>
          <a:lstStyle/>
          <a:p>
            <a:pPr eaLnBrk="1" hangingPunct="1"/>
            <a:r>
              <a:rPr lang="en-US" sz="2600" dirty="0"/>
              <a:t>Profile of Applicant Organization</a:t>
            </a:r>
          </a:p>
          <a:p>
            <a:pPr eaLnBrk="1" hangingPunct="1"/>
            <a:r>
              <a:rPr lang="en-US" sz="2600" dirty="0"/>
              <a:t>History, Mission, and Accomplishments</a:t>
            </a:r>
          </a:p>
          <a:p>
            <a:pPr eaLnBrk="1" hangingPunct="1"/>
            <a:r>
              <a:rPr lang="en-US" sz="2600" dirty="0"/>
              <a:t>Introduction</a:t>
            </a:r>
          </a:p>
          <a:p>
            <a:pPr eaLnBrk="1" hangingPunct="1"/>
            <a:r>
              <a:rPr lang="en-US" sz="2600" dirty="0"/>
              <a:t>Previous Experience</a:t>
            </a:r>
          </a:p>
          <a:p>
            <a:pPr eaLnBrk="1" hangingPunct="1"/>
            <a:r>
              <a:rPr lang="en-US" sz="2600" dirty="0"/>
              <a:t>Organizational History </a:t>
            </a: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7924800" y="2223516"/>
            <a:ext cx="4267200" cy="3543300"/>
          </a:xfrm>
          <a:prstGeom prst="rect">
            <a:avLst/>
          </a:prstGeom>
        </p:spPr>
      </p:pic>
    </p:spTree>
    <p:extLst>
      <p:ext uri="{BB962C8B-B14F-4D97-AF65-F5344CB8AC3E}">
        <p14:creationId xmlns:p14="http://schemas.microsoft.com/office/powerpoint/2010/main" val="307158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4486"/>
            <a:ext cx="10018713" cy="914400"/>
          </a:xfrm>
        </p:spPr>
        <p:txBody>
          <a:bodyPr>
            <a:normAutofit fontScale="90000"/>
          </a:bodyPr>
          <a:lstStyle/>
          <a:p>
            <a:r>
              <a:rPr lang="en-US" sz="4400" dirty="0">
                <a:latin typeface="Microsoft PhagsPa" pitchFamily="34" charset="0"/>
              </a:rPr>
              <a:t>Compelling Community Need</a:t>
            </a:r>
            <a:br>
              <a:rPr lang="en-US" sz="2800" dirty="0">
                <a:latin typeface="Microsoft PhagsPa" pitchFamily="34" charset="0"/>
              </a:rPr>
            </a:br>
            <a:r>
              <a:rPr lang="en-US" sz="2200" dirty="0">
                <a:latin typeface="Microsoft PhagsPa" pitchFamily="34" charset="0"/>
              </a:rPr>
              <a:t>(Column One in Program Planning Framework)</a:t>
            </a:r>
          </a:p>
        </p:txBody>
      </p:sp>
      <p:sp>
        <p:nvSpPr>
          <p:cNvPr id="8" name="Content Placeholder 7"/>
          <p:cNvSpPr>
            <a:spLocks noGrp="1"/>
          </p:cNvSpPr>
          <p:nvPr>
            <p:ph sz="half" idx="1"/>
          </p:nvPr>
        </p:nvSpPr>
        <p:spPr>
          <a:xfrm>
            <a:off x="6029443" y="2153929"/>
            <a:ext cx="6006037" cy="1187733"/>
          </a:xfrm>
        </p:spPr>
        <p:txBody>
          <a:bodyPr/>
          <a:lstStyle/>
          <a:p>
            <a:pPr marL="0" indent="0">
              <a:buNone/>
            </a:pPr>
            <a:r>
              <a:rPr lang="en-US" sz="2400" dirty="0">
                <a:latin typeface="Segoe UI" panose="020B0502040204020203" pitchFamily="34" charset="0"/>
                <a:cs typeface="Segoe UI" panose="020B0502040204020203" pitchFamily="34" charset="0"/>
              </a:rPr>
              <a:t>Two components of painting the picture of your community needs:</a:t>
            </a:r>
          </a:p>
        </p:txBody>
      </p:sp>
      <p:pic>
        <p:nvPicPr>
          <p:cNvPr id="9" name="Picture 8"/>
          <p:cNvPicPr>
            <a:picLocks/>
          </p:cNvPicPr>
          <p:nvPr/>
        </p:nvPicPr>
        <p:blipFill>
          <a:blip r:embed="rId3">
            <a:extLst>
              <a:ext uri="{28A0092B-C50C-407E-A947-70E740481C1C}">
                <a14:useLocalDpi xmlns:a14="http://schemas.microsoft.com/office/drawing/2010/main" val="0"/>
              </a:ext>
            </a:extLst>
          </a:blip>
          <a:stretch>
            <a:fillRect/>
          </a:stretch>
        </p:blipFill>
        <p:spPr>
          <a:xfrm>
            <a:off x="2252547" y="2927079"/>
            <a:ext cx="3557240" cy="2760044"/>
          </a:xfrm>
          <a:prstGeom prst="rect">
            <a:avLst/>
          </a:prstGeom>
        </p:spPr>
      </p:pic>
      <p:sp>
        <p:nvSpPr>
          <p:cNvPr id="3" name="TextBox 2"/>
          <p:cNvSpPr txBox="1"/>
          <p:nvPr/>
        </p:nvSpPr>
        <p:spPr>
          <a:xfrm>
            <a:off x="1796975" y="1400145"/>
            <a:ext cx="1002494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Purpose: To clearly define the condition or status of individuals in your community and why the condition exists </a:t>
            </a:r>
          </a:p>
        </p:txBody>
      </p:sp>
      <p:graphicFrame>
        <p:nvGraphicFramePr>
          <p:cNvPr id="6" name="Content Placeholder 4"/>
          <p:cNvGraphicFramePr>
            <a:graphicFrameLocks noGrp="1"/>
          </p:cNvGraphicFramePr>
          <p:nvPr>
            <p:ph sz="half" idx="2"/>
          </p:nvPr>
        </p:nvGraphicFramePr>
        <p:xfrm>
          <a:off x="6029443" y="3445874"/>
          <a:ext cx="6006037" cy="2356304"/>
        </p:xfrm>
        <a:graphic>
          <a:graphicData uri="http://schemas.openxmlformats.org/drawingml/2006/table">
            <a:tbl>
              <a:tblPr firstRow="1" bandRow="1">
                <a:tableStyleId>{5C22544A-7EE6-4342-B048-85BDC9FD1C3A}</a:tableStyleId>
              </a:tblPr>
              <a:tblGrid>
                <a:gridCol w="3103406">
                  <a:extLst>
                    <a:ext uri="{9D8B030D-6E8A-4147-A177-3AD203B41FA5}">
                      <a16:colId xmlns:a16="http://schemas.microsoft.com/office/drawing/2014/main" val="1975620001"/>
                    </a:ext>
                  </a:extLst>
                </a:gridCol>
                <a:gridCol w="1407465">
                  <a:extLst>
                    <a:ext uri="{9D8B030D-6E8A-4147-A177-3AD203B41FA5}">
                      <a16:colId xmlns:a16="http://schemas.microsoft.com/office/drawing/2014/main" val="21508980"/>
                    </a:ext>
                  </a:extLst>
                </a:gridCol>
                <a:gridCol w="1495166">
                  <a:extLst>
                    <a:ext uri="{9D8B030D-6E8A-4147-A177-3AD203B41FA5}">
                      <a16:colId xmlns:a16="http://schemas.microsoft.com/office/drawing/2014/main" val="4144199851"/>
                    </a:ext>
                  </a:extLst>
                </a:gridCol>
              </a:tblGrid>
              <a:tr h="361248">
                <a:tc>
                  <a:txBody>
                    <a:bodyPr/>
                    <a:lstStyle/>
                    <a:p>
                      <a:pPr algn="ctr"/>
                      <a:r>
                        <a:rPr lang="en-US" b="1" dirty="0">
                          <a:latin typeface="Segoe UI" panose="020B0502040204020203" pitchFamily="34" charset="0"/>
                          <a:cs typeface="Segoe UI" panose="020B0502040204020203" pitchFamily="34" charset="0"/>
                        </a:rPr>
                        <a:t>Need</a:t>
                      </a:r>
                    </a:p>
                  </a:txBody>
                  <a:tcPr marL="77618" marR="77618"/>
                </a:tc>
                <a:tc>
                  <a:txBody>
                    <a:bodyPr/>
                    <a:lstStyle/>
                    <a:p>
                      <a:pPr algn="ctr"/>
                      <a:r>
                        <a:rPr lang="en-US" b="1" dirty="0">
                          <a:solidFill>
                            <a:schemeClr val="bg2">
                              <a:lumMod val="75000"/>
                            </a:schemeClr>
                          </a:solidFill>
                          <a:latin typeface="Segoe UI" panose="020B0502040204020203" pitchFamily="34" charset="0"/>
                          <a:cs typeface="Segoe UI" panose="020B0502040204020203" pitchFamily="34" charset="0"/>
                        </a:rPr>
                        <a:t>Program</a:t>
                      </a:r>
                    </a:p>
                  </a:txBody>
                  <a:tcPr marL="77618" marR="77618">
                    <a:solidFill>
                      <a:schemeClr val="bg1">
                        <a:lumMod val="85000"/>
                      </a:schemeClr>
                    </a:solidFill>
                  </a:tcPr>
                </a:tc>
                <a:tc>
                  <a:txBody>
                    <a:bodyPr/>
                    <a:lstStyle/>
                    <a:p>
                      <a:pPr algn="ctr"/>
                      <a:r>
                        <a:rPr lang="en-US" b="1" dirty="0">
                          <a:solidFill>
                            <a:schemeClr val="bg2">
                              <a:lumMod val="75000"/>
                            </a:schemeClr>
                          </a:solidFill>
                          <a:latin typeface="Segoe UI" panose="020B0502040204020203" pitchFamily="34" charset="0"/>
                          <a:cs typeface="Segoe UI" panose="020B0502040204020203" pitchFamily="34" charset="0"/>
                        </a:rPr>
                        <a:t>Evaluation</a:t>
                      </a:r>
                    </a:p>
                  </a:txBody>
                  <a:tcPr marL="77618" marR="77618">
                    <a:solidFill>
                      <a:schemeClr val="bg1">
                        <a:lumMod val="85000"/>
                      </a:schemeClr>
                    </a:solidFill>
                  </a:tcPr>
                </a:tc>
                <a:extLst>
                  <a:ext uri="{0D108BD9-81ED-4DB2-BD59-A6C34878D82A}">
                    <a16:rowId xmlns:a16="http://schemas.microsoft.com/office/drawing/2014/main" val="4266770240"/>
                  </a:ext>
                </a:extLst>
              </a:tr>
              <a:tr h="832570">
                <a:tc>
                  <a:txBody>
                    <a:bodyPr/>
                    <a:lstStyle/>
                    <a:p>
                      <a:pPr algn="ctr"/>
                      <a:r>
                        <a:rPr lang="en-US" dirty="0">
                          <a:latin typeface="Segoe UI" panose="020B0502040204020203" pitchFamily="34" charset="0"/>
                          <a:cs typeface="Segoe UI" panose="020B0502040204020203" pitchFamily="34" charset="0"/>
                        </a:rPr>
                        <a:t>Condition</a:t>
                      </a:r>
                      <a:r>
                        <a:rPr lang="en-US" baseline="0" dirty="0">
                          <a:latin typeface="Segoe UI" panose="020B0502040204020203" pitchFamily="34" charset="0"/>
                          <a:cs typeface="Segoe UI" panose="020B0502040204020203" pitchFamily="34" charset="0"/>
                        </a:rPr>
                        <a:t> or status of population served</a:t>
                      </a:r>
                      <a:endParaRPr lang="en-US" dirty="0">
                        <a:latin typeface="Segoe UI" panose="020B0502040204020203" pitchFamily="34" charset="0"/>
                        <a:cs typeface="Segoe UI" panose="020B0502040204020203" pitchFamily="34" charset="0"/>
                      </a:endParaRPr>
                    </a:p>
                  </a:txBody>
                  <a:tcPr marL="77618" marR="77618"/>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Outcomes</a:t>
                      </a:r>
                    </a:p>
                  </a:txBody>
                  <a:tcPr marL="77618" marR="77618">
                    <a:solidFill>
                      <a:schemeClr val="bg1">
                        <a:lumMod val="85000"/>
                      </a:schemeClr>
                    </a:solidFill>
                  </a:tcPr>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Indicators</a:t>
                      </a:r>
                    </a:p>
                  </a:txBody>
                  <a:tcPr marL="77618" marR="77618">
                    <a:solidFill>
                      <a:schemeClr val="bg1">
                        <a:lumMod val="85000"/>
                      </a:schemeClr>
                    </a:solidFill>
                  </a:tcPr>
                </a:tc>
                <a:extLst>
                  <a:ext uri="{0D108BD9-81ED-4DB2-BD59-A6C34878D82A}">
                    <a16:rowId xmlns:a16="http://schemas.microsoft.com/office/drawing/2014/main" val="666858631"/>
                  </a:ext>
                </a:extLst>
              </a:tr>
              <a:tr h="1157974">
                <a:tc>
                  <a:txBody>
                    <a:bodyPr/>
                    <a:lstStyle/>
                    <a:p>
                      <a:pPr algn="ctr"/>
                      <a:r>
                        <a:rPr lang="en-US" dirty="0">
                          <a:latin typeface="Segoe UI" panose="020B0502040204020203" pitchFamily="34" charset="0"/>
                          <a:cs typeface="Segoe UI" panose="020B0502040204020203" pitchFamily="34" charset="0"/>
                        </a:rPr>
                        <a:t>Reason</a:t>
                      </a:r>
                      <a:r>
                        <a:rPr lang="en-US" baseline="0" dirty="0">
                          <a:latin typeface="Segoe UI" panose="020B0502040204020203" pitchFamily="34" charset="0"/>
                          <a:cs typeface="Segoe UI" panose="020B0502040204020203" pitchFamily="34" charset="0"/>
                        </a:rPr>
                        <a:t> behind condition or status of people served</a:t>
                      </a:r>
                      <a:endParaRPr lang="en-US" dirty="0">
                        <a:latin typeface="Segoe UI" panose="020B0502040204020203" pitchFamily="34" charset="0"/>
                        <a:cs typeface="Segoe UI" panose="020B0502040204020203" pitchFamily="34" charset="0"/>
                      </a:endParaRPr>
                    </a:p>
                  </a:txBody>
                  <a:tcPr marL="77618" marR="77618"/>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Approach</a:t>
                      </a:r>
                    </a:p>
                  </a:txBody>
                  <a:tcPr marL="77618" marR="77618">
                    <a:solidFill>
                      <a:schemeClr val="bg1">
                        <a:lumMod val="85000"/>
                      </a:schemeClr>
                    </a:solidFill>
                  </a:tcPr>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Outputs</a:t>
                      </a:r>
                    </a:p>
                  </a:txBody>
                  <a:tcPr marL="77618" marR="77618">
                    <a:solidFill>
                      <a:schemeClr val="bg1">
                        <a:lumMod val="85000"/>
                      </a:schemeClr>
                    </a:solidFill>
                  </a:tcPr>
                </a:tc>
                <a:extLst>
                  <a:ext uri="{0D108BD9-81ED-4DB2-BD59-A6C34878D82A}">
                    <a16:rowId xmlns:a16="http://schemas.microsoft.com/office/drawing/2014/main" val="787696544"/>
                  </a:ext>
                </a:extLst>
              </a:tr>
            </a:tbl>
          </a:graphicData>
        </a:graphic>
      </p:graphicFrame>
    </p:spTree>
    <p:extLst>
      <p:ext uri="{BB962C8B-B14F-4D97-AF65-F5344CB8AC3E}">
        <p14:creationId xmlns:p14="http://schemas.microsoft.com/office/powerpoint/2010/main" val="1677838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524001" y="271853"/>
            <a:ext cx="10018713" cy="1190492"/>
          </a:xfrm>
        </p:spPr>
        <p:txBody>
          <a:bodyPr>
            <a:normAutofit/>
          </a:bodyPr>
          <a:lstStyle/>
          <a:p>
            <a:r>
              <a:rPr lang="en-US" sz="3600" dirty="0">
                <a:latin typeface="Microsoft PhagsPa" pitchFamily="34" charset="0"/>
              </a:rPr>
              <a:t>Condition or Status of Population to be Served</a:t>
            </a:r>
          </a:p>
        </p:txBody>
      </p:sp>
      <p:sp>
        <p:nvSpPr>
          <p:cNvPr id="2" name="Content Placeholder 1"/>
          <p:cNvSpPr>
            <a:spLocks noGrp="1"/>
          </p:cNvSpPr>
          <p:nvPr>
            <p:ph sz="half" idx="1"/>
          </p:nvPr>
        </p:nvSpPr>
        <p:spPr>
          <a:xfrm>
            <a:off x="4360254" y="1923534"/>
            <a:ext cx="3886200" cy="3425947"/>
          </a:xfrm>
        </p:spPr>
        <p:txBody>
          <a:bodyPr>
            <a:normAutofit fontScale="92500" lnSpcReduction="10000"/>
          </a:bodyPr>
          <a:lstStyle/>
          <a:p>
            <a:pPr marL="0" indent="0" algn="ctr">
              <a:lnSpc>
                <a:spcPct val="90000"/>
              </a:lnSpc>
              <a:buNone/>
            </a:pPr>
            <a:endParaRPr lang="en-US" sz="2200" dirty="0">
              <a:cs typeface="Calibri" pitchFamily="34" charset="0"/>
            </a:endParaRPr>
          </a:p>
          <a:p>
            <a:pPr marL="0" indent="0" algn="ctr">
              <a:lnSpc>
                <a:spcPct val="90000"/>
              </a:lnSpc>
              <a:buNone/>
            </a:pPr>
            <a:r>
              <a:rPr lang="en-US" sz="2400" dirty="0">
                <a:latin typeface="Segoe UI" panose="020B0502040204020203" pitchFamily="34" charset="0"/>
                <a:cs typeface="Segoe UI" panose="020B0502040204020203" pitchFamily="34" charset="0"/>
              </a:rPr>
              <a:t>Establish baseline data on the “here and now”</a:t>
            </a:r>
          </a:p>
          <a:p>
            <a:pPr marL="0" indent="0" algn="ctr">
              <a:lnSpc>
                <a:spcPct val="90000"/>
              </a:lnSpc>
              <a:buNone/>
            </a:pPr>
            <a:endParaRPr lang="en-US" sz="2400" dirty="0">
              <a:latin typeface="Segoe UI" panose="020B0502040204020203" pitchFamily="34" charset="0"/>
              <a:cs typeface="Segoe UI" panose="020B0502040204020203" pitchFamily="34" charset="0"/>
            </a:endParaRPr>
          </a:p>
          <a:p>
            <a:pPr marL="0" indent="0" algn="ctr">
              <a:lnSpc>
                <a:spcPct val="90000"/>
              </a:lnSpc>
              <a:buNone/>
            </a:pPr>
            <a:r>
              <a:rPr lang="en-US" sz="2400" dirty="0">
                <a:latin typeface="Segoe UI" panose="020B0502040204020203" pitchFamily="34" charset="0"/>
                <a:cs typeface="Segoe UI" panose="020B0502040204020203" pitchFamily="34" charset="0"/>
              </a:rPr>
              <a:t>Geographic area and target population</a:t>
            </a:r>
          </a:p>
          <a:p>
            <a:pPr marL="0" indent="0" algn="ctr">
              <a:lnSpc>
                <a:spcPct val="90000"/>
              </a:lnSpc>
              <a:buNone/>
            </a:pPr>
            <a:endParaRPr lang="en-US" sz="2400" dirty="0">
              <a:latin typeface="Segoe UI" panose="020B0502040204020203" pitchFamily="34" charset="0"/>
              <a:cs typeface="Segoe UI" panose="020B0502040204020203" pitchFamily="34" charset="0"/>
            </a:endParaRPr>
          </a:p>
          <a:p>
            <a:pPr marL="0" indent="0" algn="ctr">
              <a:lnSpc>
                <a:spcPct val="90000"/>
              </a:lnSpc>
              <a:buNone/>
            </a:pPr>
            <a:r>
              <a:rPr lang="en-US" sz="2400" dirty="0">
                <a:latin typeface="Segoe UI" panose="020B0502040204020203" pitchFamily="34" charset="0"/>
                <a:cs typeface="Segoe UI" panose="020B0502040204020203" pitchFamily="34" charset="0"/>
              </a:rPr>
              <a:t>Use hard data and soft data (stories)</a:t>
            </a:r>
          </a:p>
          <a:p>
            <a:pPr>
              <a:lnSpc>
                <a:spcPct val="90000"/>
              </a:lnSpc>
            </a:pPr>
            <a:endParaRPr lang="en-US" sz="2200" dirty="0"/>
          </a:p>
          <a:p>
            <a:endParaRPr lang="en-US" dirty="0"/>
          </a:p>
        </p:txBody>
      </p:sp>
      <p:pic>
        <p:nvPicPr>
          <p:cNvPr id="1029" name="Picture 5" descr="C:\Users\Alice Ruhnke\AppData\Local\Microsoft\Windows\Temporary Internet Files\Content.IE5\5Y5RLN0O\MP91021639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291444"/>
            <a:ext cx="2836253" cy="24708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720507" y="2049497"/>
            <a:ext cx="2362200" cy="2209800"/>
          </a:xfrm>
          <a:prstGeom prst="rect">
            <a:avLst/>
          </a:prstGeom>
        </p:spPr>
      </p:pic>
      <p:sp>
        <p:nvSpPr>
          <p:cNvPr id="9" name="Rectangle 8"/>
          <p:cNvSpPr/>
          <p:nvPr/>
        </p:nvSpPr>
        <p:spPr>
          <a:xfrm>
            <a:off x="2611394" y="5378913"/>
            <a:ext cx="81534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Don’t assume the funder knows anything about your geographic area or the population you serve (or are proposing to serve)</a:t>
            </a:r>
          </a:p>
        </p:txBody>
      </p:sp>
    </p:spTree>
    <p:extLst>
      <p:ext uri="{BB962C8B-B14F-4D97-AF65-F5344CB8AC3E}">
        <p14:creationId xmlns:p14="http://schemas.microsoft.com/office/powerpoint/2010/main" val="238515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44958" y="227160"/>
            <a:ext cx="10018713" cy="944696"/>
          </a:xfrm>
        </p:spPr>
        <p:txBody>
          <a:bodyPr>
            <a:normAutofit fontScale="90000"/>
          </a:bodyPr>
          <a:lstStyle/>
          <a:p>
            <a:r>
              <a:rPr lang="en-US" dirty="0"/>
              <a:t>Condition or Status of Population to be Served</a:t>
            </a:r>
            <a:endParaRPr lang="en-US" dirty="0">
              <a:latin typeface="Microsoft PhagsPa" pitchFamily="34" charset="0"/>
            </a:endParaRPr>
          </a:p>
        </p:txBody>
      </p:sp>
      <p:sp>
        <p:nvSpPr>
          <p:cNvPr id="3" name="Content Placeholder 2"/>
          <p:cNvSpPr>
            <a:spLocks noGrp="1"/>
          </p:cNvSpPr>
          <p:nvPr>
            <p:ph idx="1"/>
          </p:nvPr>
        </p:nvSpPr>
        <p:spPr>
          <a:xfrm>
            <a:off x="1544957" y="2823337"/>
            <a:ext cx="10018713" cy="5024734"/>
          </a:xfrm>
        </p:spPr>
        <p:txBody>
          <a:bodyPr>
            <a:normAutofit/>
          </a:bodyPr>
          <a:lstStyle/>
          <a:p>
            <a:pPr marL="0" indent="0" algn="ctr">
              <a:buNone/>
            </a:pPr>
            <a:r>
              <a:rPr lang="en-US" dirty="0">
                <a:cs typeface="Calibri" pitchFamily="34" charset="0"/>
              </a:rPr>
              <a:t>Need is about the people in your community</a:t>
            </a:r>
          </a:p>
          <a:p>
            <a:pPr marL="0" indent="0" algn="ctr">
              <a:buNone/>
            </a:pPr>
            <a:r>
              <a:rPr lang="en-US" dirty="0">
                <a:cs typeface="Calibri" pitchFamily="34" charset="0"/>
              </a:rPr>
              <a:t>… not your organizational needs!</a:t>
            </a:r>
          </a:p>
          <a:p>
            <a:pPr marL="0" indent="0" algn="ctr">
              <a:buNone/>
            </a:pPr>
            <a:endParaRPr lang="en-US" dirty="0">
              <a:cs typeface="Calibri" pitchFamily="34" charset="0"/>
            </a:endParaRPr>
          </a:p>
          <a:p>
            <a:pPr marL="0" indent="0" algn="ctr">
              <a:buNone/>
            </a:pPr>
            <a:endParaRPr lang="en-US" dirty="0">
              <a:cs typeface="Calibri" pitchFamily="34" charset="0"/>
            </a:endParaRPr>
          </a:p>
          <a:p>
            <a:pPr marL="0" indent="0" algn="ctr">
              <a:buNone/>
            </a:pPr>
            <a:endParaRPr lang="en-US" dirty="0">
              <a:cs typeface="Calibri" pitchFamily="34" charset="0"/>
            </a:endParaRPr>
          </a:p>
          <a:p>
            <a:pPr marL="0" indent="0" algn="ctr">
              <a:buNone/>
            </a:pPr>
            <a:endParaRPr lang="en-US" dirty="0">
              <a:cs typeface="Calibri" pitchFamily="34" charset="0"/>
            </a:endParaRPr>
          </a:p>
          <a:p>
            <a:pPr marL="0" indent="0" algn="ctr">
              <a:buNone/>
            </a:pPr>
            <a:endParaRPr lang="en-US" dirty="0">
              <a:cs typeface="Calibri" pitchFamily="34" charset="0"/>
            </a:endParaRPr>
          </a:p>
          <a:p>
            <a:pPr marL="0" indent="0" algn="ctr">
              <a:buNone/>
            </a:pPr>
            <a:r>
              <a:rPr lang="en-US" dirty="0">
                <a:cs typeface="Calibri" pitchFamily="34" charset="0"/>
              </a:rPr>
              <a:t>A lack of a service is not a condition or status…you must document what people are experiencing (unemployment, low-incomes, poor health status, high dropout rates, high recidivism, etc.). </a:t>
            </a:r>
          </a:p>
          <a:p>
            <a:pPr marL="0" indent="0" algn="ctr">
              <a:buNone/>
            </a:pPr>
            <a:endParaRPr lang="en-US" dirty="0">
              <a:cs typeface="Calibri" pitchFamily="34" charset="0"/>
            </a:endParaRP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endParaRPr lang="en-US" dirty="0"/>
          </a:p>
        </p:txBody>
      </p:sp>
      <p:pic>
        <p:nvPicPr>
          <p:cNvPr id="5" name="Picture 2" descr="C:\Users\Alice Ruhnke\AppData\Local\Microsoft\Windows\Temporary Internet Files\Content.IE5\51RIY0LN\MC9102210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1067" y="2823337"/>
            <a:ext cx="2949614" cy="184548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9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881" y="307361"/>
            <a:ext cx="10018713" cy="1135379"/>
          </a:xfrm>
        </p:spPr>
        <p:txBody>
          <a:bodyPr/>
          <a:lstStyle/>
          <a:p>
            <a:r>
              <a:rPr lang="en-US" dirty="0">
                <a:latin typeface="Microsoft PhagsPa" pitchFamily="34" charset="0"/>
              </a:rPr>
              <a:t>Need Data</a:t>
            </a:r>
          </a:p>
        </p:txBody>
      </p:sp>
      <p:pic>
        <p:nvPicPr>
          <p:cNvPr id="5" name="Content Placeholder 4"/>
          <p:cNvPicPr>
            <a:picLocks noGrp="1"/>
          </p:cNvPicPr>
          <p:nvPr>
            <p:ph sz="half" idx="1"/>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81937" y="1442740"/>
            <a:ext cx="4800600" cy="4648200"/>
          </a:xfrm>
        </p:spPr>
      </p:pic>
      <p:sp>
        <p:nvSpPr>
          <p:cNvPr id="6" name="Rectangle 5"/>
          <p:cNvSpPr/>
          <p:nvPr/>
        </p:nvSpPr>
        <p:spPr>
          <a:xfrm>
            <a:off x="4805837" y="2058680"/>
            <a:ext cx="3352800" cy="34163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Local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Relevant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Up-to-date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Sources cited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Visuals</a:t>
            </a:r>
          </a:p>
        </p:txBody>
      </p:sp>
    </p:spTree>
    <p:extLst>
      <p:ext uri="{BB962C8B-B14F-4D97-AF65-F5344CB8AC3E}">
        <p14:creationId xmlns:p14="http://schemas.microsoft.com/office/powerpoint/2010/main" val="422852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latin typeface="Microsoft PhagsPa" pitchFamily="34" charset="0"/>
              </a:rPr>
              <a:t>A Few </a:t>
            </a:r>
            <a:r>
              <a:rPr lang="en-US" dirty="0"/>
              <a:t>S</a:t>
            </a:r>
            <a:r>
              <a:rPr lang="en-US" dirty="0">
                <a:latin typeface="Microsoft PhagsPa" pitchFamily="34" charset="0"/>
              </a:rPr>
              <a:t>ources</a:t>
            </a:r>
          </a:p>
        </p:txBody>
      </p:sp>
      <p:sp>
        <p:nvSpPr>
          <p:cNvPr id="62467" name="Rectangle 3"/>
          <p:cNvSpPr>
            <a:spLocks noGrp="1" noChangeArrowheads="1"/>
          </p:cNvSpPr>
          <p:nvPr>
            <p:ph idx="1"/>
          </p:nvPr>
        </p:nvSpPr>
        <p:spPr>
          <a:xfrm>
            <a:off x="1766650" y="1800808"/>
            <a:ext cx="10018713" cy="4413379"/>
          </a:xfrm>
        </p:spPr>
        <p:txBody>
          <a:bodyPr>
            <a:normAutofit fontScale="70000" lnSpcReduction="20000"/>
          </a:bodyPr>
          <a:lstStyle/>
          <a:p>
            <a:r>
              <a:rPr lang="en-US" dirty="0">
                <a:solidFill>
                  <a:schemeClr val="tx2"/>
                </a:solidFill>
              </a:rPr>
              <a:t>Centers for Disease Control and Prevention (</a:t>
            </a:r>
            <a:r>
              <a:rPr lang="en-US" dirty="0">
                <a:solidFill>
                  <a:schemeClr val="tx2"/>
                </a:solidFill>
                <a:hlinkClick r:id="rId3"/>
              </a:rPr>
              <a:t>https://data.cdc.gov</a:t>
            </a:r>
            <a:r>
              <a:rPr lang="en-US" dirty="0">
                <a:solidFill>
                  <a:schemeClr val="tx2"/>
                </a:solidFill>
              </a:rPr>
              <a:t>) </a:t>
            </a:r>
          </a:p>
          <a:p>
            <a:endParaRPr lang="en-US" dirty="0">
              <a:solidFill>
                <a:schemeClr val="tx2"/>
              </a:solidFill>
            </a:endParaRPr>
          </a:p>
          <a:p>
            <a:r>
              <a:rPr lang="en-US" dirty="0">
                <a:solidFill>
                  <a:schemeClr val="tx2"/>
                </a:solidFill>
              </a:rPr>
              <a:t>United States Census (</a:t>
            </a:r>
            <a:r>
              <a:rPr lang="en-US" dirty="0">
                <a:solidFill>
                  <a:schemeClr val="tx2"/>
                </a:solidFill>
                <a:hlinkClick r:id="rId4"/>
              </a:rPr>
              <a:t>www.census.gov</a:t>
            </a:r>
            <a:r>
              <a:rPr lang="en-US" dirty="0">
                <a:solidFill>
                  <a:schemeClr val="tx2"/>
                </a:solidFill>
              </a:rPr>
              <a:t>) </a:t>
            </a:r>
          </a:p>
          <a:p>
            <a:r>
              <a:rPr lang="en-US" dirty="0">
                <a:solidFill>
                  <a:schemeClr val="tx2"/>
                </a:solidFill>
              </a:rPr>
              <a:t>American Community Survey (</a:t>
            </a:r>
            <a:r>
              <a:rPr lang="en-US" dirty="0">
                <a:solidFill>
                  <a:schemeClr val="tx2"/>
                </a:solidFill>
                <a:hlinkClick r:id="rId5"/>
              </a:rPr>
              <a:t>https://data.census.gov/cedsci/</a:t>
            </a:r>
            <a:r>
              <a:rPr lang="en-US" dirty="0">
                <a:solidFill>
                  <a:schemeClr val="tx2"/>
                </a:solidFill>
              </a:rPr>
              <a:t>)</a:t>
            </a:r>
          </a:p>
          <a:p>
            <a:pPr marL="0" indent="0">
              <a:buNone/>
            </a:pPr>
            <a:endParaRPr lang="en-US" dirty="0">
              <a:solidFill>
                <a:schemeClr val="tx2"/>
              </a:solidFill>
            </a:endParaRPr>
          </a:p>
          <a:p>
            <a:r>
              <a:rPr lang="en-US" dirty="0">
                <a:solidFill>
                  <a:schemeClr val="tx2"/>
                </a:solidFill>
              </a:rPr>
              <a:t>Kids Count (</a:t>
            </a:r>
            <a:r>
              <a:rPr lang="en-US" dirty="0">
                <a:solidFill>
                  <a:schemeClr val="tx2"/>
                </a:solidFill>
                <a:hlinkClick r:id="rId6"/>
              </a:rPr>
              <a:t>www.aecf.org/work/kids-count</a:t>
            </a:r>
            <a:r>
              <a:rPr lang="en-US" dirty="0">
                <a:solidFill>
                  <a:schemeClr val="tx2"/>
                </a:solidFill>
              </a:rPr>
              <a:t>)</a:t>
            </a:r>
          </a:p>
          <a:p>
            <a:endParaRPr lang="en-US" dirty="0">
              <a:solidFill>
                <a:schemeClr val="tx2"/>
              </a:solidFill>
            </a:endParaRPr>
          </a:p>
          <a:p>
            <a:r>
              <a:rPr lang="en-US" dirty="0">
                <a:solidFill>
                  <a:schemeClr val="tx2"/>
                </a:solidFill>
              </a:rPr>
              <a:t>County Health Rankings (</a:t>
            </a:r>
            <a:r>
              <a:rPr lang="en-US" dirty="0">
                <a:solidFill>
                  <a:schemeClr val="tx2"/>
                </a:solidFill>
                <a:hlinkClick r:id="rId7"/>
              </a:rPr>
              <a:t>www.countyhealthrankings.org</a:t>
            </a:r>
            <a:r>
              <a:rPr lang="en-US" dirty="0">
                <a:solidFill>
                  <a:schemeClr val="tx2"/>
                </a:solidFill>
              </a:rPr>
              <a:t>)</a:t>
            </a:r>
          </a:p>
          <a:p>
            <a:endParaRPr lang="en-US" dirty="0">
              <a:solidFill>
                <a:schemeClr val="tx2"/>
              </a:solidFill>
            </a:endParaRPr>
          </a:p>
          <a:p>
            <a:r>
              <a:rPr lang="en-US" dirty="0">
                <a:solidFill>
                  <a:schemeClr val="tx2"/>
                </a:solidFill>
              </a:rPr>
              <a:t>United States Department of Labor (</a:t>
            </a:r>
            <a:r>
              <a:rPr lang="en-US" dirty="0">
                <a:solidFill>
                  <a:schemeClr val="tx2"/>
                </a:solidFill>
                <a:hlinkClick r:id="rId8"/>
              </a:rPr>
              <a:t>www.bls.gov/home.htm</a:t>
            </a:r>
            <a:r>
              <a:rPr lang="en-US" dirty="0">
                <a:solidFill>
                  <a:schemeClr val="tx2"/>
                </a:solidFill>
              </a:rPr>
              <a:t>)</a:t>
            </a:r>
          </a:p>
          <a:p>
            <a:endParaRPr lang="en-US" dirty="0">
              <a:solidFill>
                <a:schemeClr val="tx2"/>
              </a:solidFill>
            </a:endParaRPr>
          </a:p>
          <a:p>
            <a:r>
              <a:rPr lang="en-US" dirty="0">
                <a:solidFill>
                  <a:schemeClr val="tx2"/>
                </a:solidFill>
              </a:rPr>
              <a:t>NORC Drug Overdose Deaths in the United States (</a:t>
            </a:r>
            <a:r>
              <a:rPr lang="en-US" dirty="0">
                <a:solidFill>
                  <a:schemeClr val="tx2"/>
                </a:solidFill>
                <a:hlinkClick r:id="rId9"/>
              </a:rPr>
              <a:t>https://opioidmisusetool.norc.org</a:t>
            </a:r>
            <a:r>
              <a:rPr lang="en-US" dirty="0">
                <a:solidFill>
                  <a:schemeClr val="tx2"/>
                </a:solidFill>
              </a:rPr>
              <a:t>)</a:t>
            </a:r>
          </a:p>
          <a:p>
            <a:pPr lvl="1"/>
            <a:endParaRPr lang="en-US" dirty="0"/>
          </a:p>
          <a:p>
            <a:pPr>
              <a:buFont typeface="Wingdings" pitchFamily="2" charset="2"/>
              <a:buNone/>
            </a:pPr>
            <a:endParaRPr lang="en-US" dirty="0"/>
          </a:p>
        </p:txBody>
      </p:sp>
    </p:spTree>
    <p:extLst>
      <p:ext uri="{BB962C8B-B14F-4D97-AF65-F5344CB8AC3E}">
        <p14:creationId xmlns:p14="http://schemas.microsoft.com/office/powerpoint/2010/main" val="405533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This Information Be Used?</a:t>
            </a:r>
          </a:p>
        </p:txBody>
      </p:sp>
      <p:graphicFrame>
        <p:nvGraphicFramePr>
          <p:cNvPr id="6" name="Content Placeholder 5"/>
          <p:cNvGraphicFramePr>
            <a:graphicFrameLocks noGrp="1"/>
          </p:cNvGraphicFramePr>
          <p:nvPr>
            <p:ph idx="1"/>
          </p:nvPr>
        </p:nvGraphicFramePr>
        <p:xfrm>
          <a:off x="1889760" y="1487487"/>
          <a:ext cx="9613266" cy="2995303"/>
        </p:xfrm>
        <a:graphic>
          <a:graphicData uri="http://schemas.openxmlformats.org/drawingml/2006/table">
            <a:tbl>
              <a:tblPr firstRow="1" bandRow="1">
                <a:tableStyleId>{5C22544A-7EE6-4342-B048-85BDC9FD1C3A}</a:tableStyleId>
              </a:tblPr>
              <a:tblGrid>
                <a:gridCol w="3204422">
                  <a:extLst>
                    <a:ext uri="{9D8B030D-6E8A-4147-A177-3AD203B41FA5}">
                      <a16:colId xmlns:a16="http://schemas.microsoft.com/office/drawing/2014/main" val="600806532"/>
                    </a:ext>
                  </a:extLst>
                </a:gridCol>
                <a:gridCol w="4476984">
                  <a:extLst>
                    <a:ext uri="{9D8B030D-6E8A-4147-A177-3AD203B41FA5}">
                      <a16:colId xmlns:a16="http://schemas.microsoft.com/office/drawing/2014/main" val="102252521"/>
                    </a:ext>
                  </a:extLst>
                </a:gridCol>
                <a:gridCol w="1931860">
                  <a:extLst>
                    <a:ext uri="{9D8B030D-6E8A-4147-A177-3AD203B41FA5}">
                      <a16:colId xmlns:a16="http://schemas.microsoft.com/office/drawing/2014/main" val="1155692988"/>
                    </a:ext>
                  </a:extLst>
                </a:gridCol>
              </a:tblGrid>
              <a:tr h="672791">
                <a:tc>
                  <a:txBody>
                    <a:bodyPr/>
                    <a:lstStyle/>
                    <a:p>
                      <a:pPr algn="ctr"/>
                      <a:r>
                        <a:rPr lang="en-US" b="1" dirty="0">
                          <a:latin typeface="Segoe UI" panose="020B0502040204020203" pitchFamily="34" charset="0"/>
                          <a:cs typeface="Segoe UI" panose="020B0502040204020203" pitchFamily="34" charset="0"/>
                        </a:rPr>
                        <a:t>Need</a:t>
                      </a:r>
                    </a:p>
                  </a:txBody>
                  <a:tcPr marL="77618" marR="77618"/>
                </a:tc>
                <a:tc>
                  <a:txBody>
                    <a:bodyPr/>
                    <a:lstStyle/>
                    <a:p>
                      <a:pPr algn="ctr"/>
                      <a:r>
                        <a:rPr lang="en-US" b="1" dirty="0">
                          <a:latin typeface="Segoe UI" panose="020B0502040204020203" pitchFamily="34" charset="0"/>
                          <a:cs typeface="Segoe UI" panose="020B0502040204020203" pitchFamily="34" charset="0"/>
                        </a:rPr>
                        <a:t>Program</a:t>
                      </a:r>
                    </a:p>
                  </a:txBody>
                  <a:tcPr marL="77618" marR="77618"/>
                </a:tc>
                <a:tc>
                  <a:txBody>
                    <a:bodyPr/>
                    <a:lstStyle/>
                    <a:p>
                      <a:pPr algn="ctr"/>
                      <a:r>
                        <a:rPr lang="en-US" b="1" dirty="0">
                          <a:solidFill>
                            <a:schemeClr val="bg2">
                              <a:lumMod val="75000"/>
                            </a:schemeClr>
                          </a:solidFill>
                          <a:latin typeface="Segoe UI" panose="020B0502040204020203" pitchFamily="34" charset="0"/>
                          <a:cs typeface="Segoe UI" panose="020B0502040204020203" pitchFamily="34" charset="0"/>
                        </a:rPr>
                        <a:t>Evaluation</a:t>
                      </a:r>
                    </a:p>
                  </a:txBody>
                  <a:tcPr marL="77618" marR="77618">
                    <a:solidFill>
                      <a:schemeClr val="bg1">
                        <a:lumMod val="85000"/>
                      </a:schemeClr>
                    </a:solidFill>
                  </a:tcPr>
                </a:tc>
                <a:extLst>
                  <a:ext uri="{0D108BD9-81ED-4DB2-BD59-A6C34878D82A}">
                    <a16:rowId xmlns:a16="http://schemas.microsoft.com/office/drawing/2014/main" val="2643203153"/>
                  </a:ext>
                </a:extLst>
              </a:tr>
              <a:tr h="1161256">
                <a:tc>
                  <a:txBody>
                    <a:bodyPr/>
                    <a:lstStyle/>
                    <a:p>
                      <a:pPr algn="ctr"/>
                      <a:r>
                        <a:rPr lang="en-US" dirty="0">
                          <a:latin typeface="Segoe UI" panose="020B0502040204020203" pitchFamily="34" charset="0"/>
                          <a:cs typeface="Segoe UI" panose="020B0502040204020203" pitchFamily="34" charset="0"/>
                        </a:rPr>
                        <a:t>Condition</a:t>
                      </a:r>
                      <a:r>
                        <a:rPr lang="en-US" baseline="0" dirty="0">
                          <a:latin typeface="Segoe UI" panose="020B0502040204020203" pitchFamily="34" charset="0"/>
                          <a:cs typeface="Segoe UI" panose="020B0502040204020203" pitchFamily="34" charset="0"/>
                        </a:rPr>
                        <a:t> or status of population served</a:t>
                      </a:r>
                      <a:endParaRPr lang="en-US" dirty="0">
                        <a:latin typeface="Segoe UI" panose="020B0502040204020203" pitchFamily="34" charset="0"/>
                        <a:cs typeface="Segoe UI" panose="020B0502040204020203" pitchFamily="34" charset="0"/>
                      </a:endParaRPr>
                    </a:p>
                  </a:txBody>
                  <a:tcPr marL="77618" marR="77618"/>
                </a:tc>
                <a:tc>
                  <a:txBody>
                    <a:bodyPr/>
                    <a:lstStyle/>
                    <a:p>
                      <a:pPr algn="ctr"/>
                      <a:r>
                        <a:rPr lang="en-US" dirty="0">
                          <a:latin typeface="Segoe UI" panose="020B0502040204020203" pitchFamily="34" charset="0"/>
                          <a:cs typeface="Segoe UI" panose="020B0502040204020203" pitchFamily="34" charset="0"/>
                        </a:rPr>
                        <a:t>Outcomes</a:t>
                      </a:r>
                    </a:p>
                  </a:txBody>
                  <a:tcPr marL="77618" marR="77618"/>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Indicators</a:t>
                      </a:r>
                    </a:p>
                  </a:txBody>
                  <a:tcPr marL="77618" marR="77618">
                    <a:solidFill>
                      <a:schemeClr val="bg1">
                        <a:lumMod val="85000"/>
                      </a:schemeClr>
                    </a:solidFill>
                  </a:tcPr>
                </a:tc>
                <a:extLst>
                  <a:ext uri="{0D108BD9-81ED-4DB2-BD59-A6C34878D82A}">
                    <a16:rowId xmlns:a16="http://schemas.microsoft.com/office/drawing/2014/main" val="4008254165"/>
                  </a:ext>
                </a:extLst>
              </a:tr>
              <a:tr h="1161256">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Reason</a:t>
                      </a:r>
                      <a:r>
                        <a:rPr lang="en-US" baseline="0" dirty="0">
                          <a:solidFill>
                            <a:schemeClr val="bg2">
                              <a:lumMod val="75000"/>
                            </a:schemeClr>
                          </a:solidFill>
                          <a:latin typeface="Segoe UI" panose="020B0502040204020203" pitchFamily="34" charset="0"/>
                          <a:cs typeface="Segoe UI" panose="020B0502040204020203" pitchFamily="34" charset="0"/>
                        </a:rPr>
                        <a:t> behind condition or status of people served</a:t>
                      </a:r>
                      <a:endParaRPr lang="en-US"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bg1">
                        <a:lumMod val="85000"/>
                      </a:schemeClr>
                    </a:solidFill>
                  </a:tcPr>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Approach</a:t>
                      </a:r>
                    </a:p>
                  </a:txBody>
                  <a:tcPr marL="77618" marR="77618">
                    <a:solidFill>
                      <a:schemeClr val="bg1">
                        <a:lumMod val="85000"/>
                      </a:schemeClr>
                    </a:solidFill>
                  </a:tcPr>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Outputs</a:t>
                      </a:r>
                    </a:p>
                  </a:txBody>
                  <a:tcPr marL="77618" marR="77618">
                    <a:solidFill>
                      <a:schemeClr val="bg1">
                        <a:lumMod val="85000"/>
                      </a:schemeClr>
                    </a:solidFill>
                  </a:tcPr>
                </a:tc>
                <a:extLst>
                  <a:ext uri="{0D108BD9-81ED-4DB2-BD59-A6C34878D82A}">
                    <a16:rowId xmlns:a16="http://schemas.microsoft.com/office/drawing/2014/main" val="1787091908"/>
                  </a:ext>
                </a:extLst>
              </a:tr>
            </a:tbl>
          </a:graphicData>
        </a:graphic>
      </p:graphicFrame>
      <p:pic>
        <p:nvPicPr>
          <p:cNvPr id="7" name="Picture 6"/>
          <p:cNvPicPr>
            <a:picLocks/>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620768" y="2264566"/>
            <a:ext cx="1775362" cy="880970"/>
          </a:xfrm>
          <a:prstGeom prst="rect">
            <a:avLst/>
          </a:prstGeom>
        </p:spPr>
      </p:pic>
      <p:sp>
        <p:nvSpPr>
          <p:cNvPr id="8" name="Rectangle 7"/>
          <p:cNvSpPr/>
          <p:nvPr/>
        </p:nvSpPr>
        <p:spPr>
          <a:xfrm>
            <a:off x="2787804" y="4778516"/>
            <a:ext cx="7638585" cy="1015663"/>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To see if there is enough need to merit funding</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To set a baseline to measure your outcomes (changes) on participants served in your program</a:t>
            </a:r>
          </a:p>
        </p:txBody>
      </p:sp>
    </p:spTree>
    <p:extLst>
      <p:ext uri="{BB962C8B-B14F-4D97-AF65-F5344CB8AC3E}">
        <p14:creationId xmlns:p14="http://schemas.microsoft.com/office/powerpoint/2010/main" val="668215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NICU Family Support Network</a:t>
            </a:r>
            <a:br>
              <a:rPr lang="en-US" dirty="0"/>
            </a:br>
            <a:r>
              <a:rPr lang="en-US" sz="3100" dirty="0"/>
              <a:t>Condition or Status of Population to be Served</a:t>
            </a:r>
          </a:p>
        </p:txBody>
      </p:sp>
      <p:sp>
        <p:nvSpPr>
          <p:cNvPr id="3" name="Content Placeholder 2"/>
          <p:cNvSpPr>
            <a:spLocks noGrp="1"/>
          </p:cNvSpPr>
          <p:nvPr>
            <p:ph idx="1"/>
          </p:nvPr>
        </p:nvSpPr>
        <p:spPr>
          <a:xfrm>
            <a:off x="1484310" y="1791477"/>
            <a:ext cx="10018713" cy="4755296"/>
          </a:xfrm>
        </p:spPr>
        <p:txBody>
          <a:bodyPr>
            <a:normAutofit lnSpcReduction="10000"/>
          </a:bodyPr>
          <a:lstStyle/>
          <a:p>
            <a:pPr marL="0" indent="0">
              <a:buNone/>
            </a:pPr>
            <a:r>
              <a:rPr lang="en-US" b="1" dirty="0"/>
              <a:t>Description of community: </a:t>
            </a:r>
          </a:p>
          <a:p>
            <a:r>
              <a:rPr lang="en-US" dirty="0"/>
              <a:t>Describe location of project demographically </a:t>
            </a:r>
          </a:p>
          <a:p>
            <a:r>
              <a:rPr lang="en-US" dirty="0"/>
              <a:t>Hospital characteristics </a:t>
            </a:r>
          </a:p>
          <a:p>
            <a:r>
              <a:rPr lang="en-US" dirty="0"/>
              <a:t>Number of births per year</a:t>
            </a:r>
          </a:p>
          <a:p>
            <a:r>
              <a:rPr lang="en-US" dirty="0"/>
              <a:t>Number/percent of babies admitted to NICU </a:t>
            </a:r>
          </a:p>
          <a:p>
            <a:pPr marL="0" indent="0">
              <a:buNone/>
            </a:pPr>
            <a:endParaRPr lang="en-US" dirty="0"/>
          </a:p>
          <a:p>
            <a:pPr marL="0" indent="0">
              <a:buNone/>
            </a:pPr>
            <a:r>
              <a:rPr lang="en-US" b="1" dirty="0"/>
              <a:t>Description of the target population:</a:t>
            </a:r>
            <a:endParaRPr lang="en-US" dirty="0"/>
          </a:p>
          <a:p>
            <a:r>
              <a:rPr lang="en-US" dirty="0"/>
              <a:t>Challenges for families:</a:t>
            </a:r>
          </a:p>
          <a:p>
            <a:pPr lvl="1"/>
            <a:r>
              <a:rPr lang="en-US" dirty="0"/>
              <a:t>Parents with acute stress disorder/post-traumatic stress disorder</a:t>
            </a:r>
          </a:p>
          <a:p>
            <a:pPr lvl="1"/>
            <a:r>
              <a:rPr lang="en-US" dirty="0"/>
              <a:t>Families experiencing bonding problems</a:t>
            </a:r>
          </a:p>
          <a:p>
            <a:endParaRPr lang="en-US" dirty="0"/>
          </a:p>
        </p:txBody>
      </p:sp>
      <p:pic>
        <p:nvPicPr>
          <p:cNvPr id="5" name="Picture 4" descr="A picture containing text, hospital room, person, scene&#10;&#10;Description automatically generated">
            <a:extLst>
              <a:ext uri="{FF2B5EF4-FFF2-40B4-BE49-F238E27FC236}">
                <a16:creationId xmlns:a16="http://schemas.microsoft.com/office/drawing/2014/main" id="{A956BD04-DDE2-3C36-0C5B-298238570B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10600" y="1676400"/>
            <a:ext cx="3200400" cy="2133600"/>
          </a:xfrm>
          <a:prstGeom prst="rect">
            <a:avLst/>
          </a:prstGeom>
        </p:spPr>
      </p:pic>
    </p:spTree>
    <p:extLst>
      <p:ext uri="{BB962C8B-B14F-4D97-AF65-F5344CB8AC3E}">
        <p14:creationId xmlns:p14="http://schemas.microsoft.com/office/powerpoint/2010/main" val="426534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107581" y="1639229"/>
            <a:ext cx="7939668" cy="4858406"/>
          </a:xfrm>
        </p:spPr>
        <p:txBody>
          <a:bodyPr>
            <a:normAutofit fontScale="92500" lnSpcReduction="10000"/>
          </a:bodyPr>
          <a:lstStyle/>
          <a:p>
            <a:r>
              <a:rPr lang="en-US" dirty="0"/>
              <a:t>Proposal Writing Basics</a:t>
            </a:r>
          </a:p>
          <a:p>
            <a:pPr marL="0" indent="0">
              <a:buNone/>
            </a:pPr>
            <a:endParaRPr lang="en-US" dirty="0"/>
          </a:p>
          <a:p>
            <a:r>
              <a:rPr lang="en-US" dirty="0"/>
              <a:t>Program Planning Framework</a:t>
            </a:r>
          </a:p>
          <a:p>
            <a:endParaRPr lang="en-US" dirty="0"/>
          </a:p>
          <a:p>
            <a:r>
              <a:rPr lang="en-US" dirty="0"/>
              <a:t>Common Sections of a Grant Application</a:t>
            </a:r>
          </a:p>
          <a:p>
            <a:pPr lvl="1">
              <a:buFont typeface="Courier New" panose="02070309020205020404" pitchFamily="49" charset="0"/>
              <a:buChar char="o"/>
            </a:pPr>
            <a:r>
              <a:rPr lang="en-US" dirty="0"/>
              <a:t>How to connect the sections of the application</a:t>
            </a:r>
          </a:p>
          <a:p>
            <a:pPr lvl="1">
              <a:buFont typeface="Courier New" panose="02070309020205020404" pitchFamily="49" charset="0"/>
              <a:buChar char="o"/>
            </a:pPr>
            <a:r>
              <a:rPr lang="en-US" dirty="0"/>
              <a:t>Purpose of each section—what are funders looking for?</a:t>
            </a:r>
          </a:p>
          <a:p>
            <a:pPr lvl="1">
              <a:buFont typeface="Courier New" panose="02070309020205020404" pitchFamily="49" charset="0"/>
              <a:buChar char="o"/>
            </a:pPr>
            <a:r>
              <a:rPr lang="en-US" dirty="0"/>
              <a:t>How to incorporate your strengths</a:t>
            </a:r>
          </a:p>
          <a:p>
            <a:pPr lvl="1">
              <a:buFont typeface="Courier New" panose="02070309020205020404" pitchFamily="49" charset="0"/>
              <a:buChar char="o"/>
            </a:pPr>
            <a:r>
              <a:rPr lang="en-US" dirty="0"/>
              <a:t>Terminology</a:t>
            </a:r>
          </a:p>
          <a:p>
            <a:pPr marL="0" indent="0">
              <a:buNone/>
            </a:pPr>
            <a:endParaRPr lang="en-US" dirty="0"/>
          </a:p>
          <a:p>
            <a:r>
              <a:rPr lang="en-US" dirty="0"/>
              <a:t>Questions and Answers</a:t>
            </a:r>
          </a:p>
          <a:p>
            <a:endParaRPr lang="en-US"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7977539" y="975065"/>
            <a:ext cx="3525484" cy="2492964"/>
          </a:xfrm>
          <a:prstGeom prst="rect">
            <a:avLst/>
          </a:prstGeom>
        </p:spPr>
      </p:pic>
    </p:spTree>
    <p:extLst>
      <p:ext uri="{BB962C8B-B14F-4D97-AF65-F5344CB8AC3E}">
        <p14:creationId xmlns:p14="http://schemas.microsoft.com/office/powerpoint/2010/main" val="201531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0" y="128239"/>
            <a:ext cx="10018713" cy="1221059"/>
          </a:xfrm>
        </p:spPr>
        <p:txBody>
          <a:bodyPr/>
          <a:lstStyle/>
          <a:p>
            <a:r>
              <a:rPr lang="en-US" dirty="0">
                <a:latin typeface="Microsoft PhagsPa" panose="020B0502040204020203" pitchFamily="34" charset="0"/>
              </a:rPr>
              <a:t>Reason Behind the Condition or Status</a:t>
            </a:r>
          </a:p>
        </p:txBody>
      </p:sp>
      <p:sp>
        <p:nvSpPr>
          <p:cNvPr id="10" name="Content Placeholder 9"/>
          <p:cNvSpPr>
            <a:spLocks noGrp="1"/>
          </p:cNvSpPr>
          <p:nvPr>
            <p:ph sz="half" idx="2"/>
          </p:nvPr>
        </p:nvSpPr>
        <p:spPr>
          <a:xfrm>
            <a:off x="7928516" y="1813560"/>
            <a:ext cx="3574505" cy="3934097"/>
          </a:xfrm>
        </p:spPr>
        <p:txBody>
          <a:bodyPr>
            <a:noAutofit/>
          </a:bodyPr>
          <a:lstStyle/>
          <a:p>
            <a:pPr marL="0" indent="0" algn="ctr">
              <a:buNone/>
            </a:pPr>
            <a:r>
              <a:rPr lang="en-US" sz="2400" b="1" dirty="0">
                <a:latin typeface="Segoe UI" panose="020B0502040204020203" pitchFamily="34" charset="0"/>
                <a:cs typeface="Segoe UI" panose="020B0502040204020203" pitchFamily="34" charset="0"/>
              </a:rPr>
              <a:t>Why does the condition or status exist?</a:t>
            </a:r>
          </a:p>
          <a:p>
            <a:pPr marL="0" indent="0" algn="ctr">
              <a:buNone/>
            </a:pPr>
            <a:r>
              <a:rPr lang="en-US" sz="2000" dirty="0">
                <a:latin typeface="Segoe UI" panose="020B0502040204020203" pitchFamily="34" charset="0"/>
                <a:cs typeface="Segoe UI" panose="020B0502040204020203" pitchFamily="34" charset="0"/>
              </a:rPr>
              <a:t>For example, why are parents experiencing high levels of stress? Why is bonding a challenge? </a:t>
            </a:r>
          </a:p>
          <a:p>
            <a:pPr marL="0" indent="0" algn="ctr">
              <a:buNone/>
            </a:pPr>
            <a:r>
              <a:rPr lang="en-US" sz="2000" dirty="0">
                <a:latin typeface="Segoe UI" panose="020B0502040204020203" pitchFamily="34" charset="0"/>
                <a:cs typeface="Segoe UI" panose="020B0502040204020203" pitchFamily="34" charset="0"/>
              </a:rPr>
              <a:t>Why is unemployment high? Why are youth dropping out of school before they graduate? Why are individuals homeless? Why are youth absent from school? Why are people in poor health? </a:t>
            </a:r>
          </a:p>
        </p:txBody>
      </p:sp>
      <p:graphicFrame>
        <p:nvGraphicFramePr>
          <p:cNvPr id="11" name="Content Placeholder 4"/>
          <p:cNvGraphicFramePr>
            <a:graphicFrameLocks/>
          </p:cNvGraphicFramePr>
          <p:nvPr/>
        </p:nvGraphicFramePr>
        <p:xfrm>
          <a:off x="1484310" y="2438134"/>
          <a:ext cx="6276939" cy="2356304"/>
        </p:xfrm>
        <a:graphic>
          <a:graphicData uri="http://schemas.openxmlformats.org/drawingml/2006/table">
            <a:tbl>
              <a:tblPr firstRow="1" bandRow="1">
                <a:tableStyleId>{5C22544A-7EE6-4342-B048-85BDC9FD1C3A}</a:tableStyleId>
              </a:tblPr>
              <a:tblGrid>
                <a:gridCol w="3243385">
                  <a:extLst>
                    <a:ext uri="{9D8B030D-6E8A-4147-A177-3AD203B41FA5}">
                      <a16:colId xmlns:a16="http://schemas.microsoft.com/office/drawing/2014/main" val="1975620001"/>
                    </a:ext>
                  </a:extLst>
                </a:gridCol>
                <a:gridCol w="1470949">
                  <a:extLst>
                    <a:ext uri="{9D8B030D-6E8A-4147-A177-3AD203B41FA5}">
                      <a16:colId xmlns:a16="http://schemas.microsoft.com/office/drawing/2014/main" val="21508980"/>
                    </a:ext>
                  </a:extLst>
                </a:gridCol>
                <a:gridCol w="1562605">
                  <a:extLst>
                    <a:ext uri="{9D8B030D-6E8A-4147-A177-3AD203B41FA5}">
                      <a16:colId xmlns:a16="http://schemas.microsoft.com/office/drawing/2014/main" val="4144199851"/>
                    </a:ext>
                  </a:extLst>
                </a:gridCol>
              </a:tblGrid>
              <a:tr h="0">
                <a:tc>
                  <a:txBody>
                    <a:bodyPr/>
                    <a:lstStyle/>
                    <a:p>
                      <a:pPr algn="ctr"/>
                      <a:r>
                        <a:rPr lang="en-US" b="1" dirty="0">
                          <a:latin typeface="Segoe UI" panose="020B0502040204020203" pitchFamily="34" charset="0"/>
                          <a:cs typeface="Segoe UI" panose="020B0502040204020203" pitchFamily="34" charset="0"/>
                        </a:rPr>
                        <a:t>Need</a:t>
                      </a:r>
                    </a:p>
                  </a:txBody>
                  <a:tcPr marL="77618" marR="77618"/>
                </a:tc>
                <a:tc>
                  <a:txBody>
                    <a:bodyPr/>
                    <a:lstStyle/>
                    <a:p>
                      <a:pPr algn="ctr"/>
                      <a:r>
                        <a:rPr lang="en-US" b="1" dirty="0">
                          <a:solidFill>
                            <a:schemeClr val="bg2">
                              <a:lumMod val="75000"/>
                            </a:schemeClr>
                          </a:solidFill>
                          <a:latin typeface="Segoe UI" panose="020B0502040204020203" pitchFamily="34" charset="0"/>
                          <a:cs typeface="Segoe UI" panose="020B0502040204020203" pitchFamily="34" charset="0"/>
                        </a:rPr>
                        <a:t>Program</a:t>
                      </a:r>
                    </a:p>
                  </a:txBody>
                  <a:tcPr marL="77618" marR="77618">
                    <a:solidFill>
                      <a:schemeClr val="bg1">
                        <a:lumMod val="85000"/>
                      </a:schemeClr>
                    </a:solidFill>
                  </a:tcPr>
                </a:tc>
                <a:tc>
                  <a:txBody>
                    <a:bodyPr/>
                    <a:lstStyle/>
                    <a:p>
                      <a:pPr algn="ctr"/>
                      <a:r>
                        <a:rPr lang="en-US" b="1" dirty="0">
                          <a:solidFill>
                            <a:schemeClr val="bg2">
                              <a:lumMod val="75000"/>
                            </a:schemeClr>
                          </a:solidFill>
                          <a:latin typeface="Segoe UI" panose="020B0502040204020203" pitchFamily="34" charset="0"/>
                          <a:cs typeface="Segoe UI" panose="020B0502040204020203" pitchFamily="34" charset="0"/>
                        </a:rPr>
                        <a:t>Evaluation</a:t>
                      </a:r>
                    </a:p>
                  </a:txBody>
                  <a:tcPr marL="77618" marR="77618">
                    <a:solidFill>
                      <a:schemeClr val="bg1">
                        <a:lumMod val="85000"/>
                      </a:schemeClr>
                    </a:solidFill>
                  </a:tcPr>
                </a:tc>
                <a:extLst>
                  <a:ext uri="{0D108BD9-81ED-4DB2-BD59-A6C34878D82A}">
                    <a16:rowId xmlns:a16="http://schemas.microsoft.com/office/drawing/2014/main" val="4266770240"/>
                  </a:ext>
                </a:extLst>
              </a:tr>
              <a:tr h="832570">
                <a:tc>
                  <a:txBody>
                    <a:bodyPr/>
                    <a:lstStyle/>
                    <a:p>
                      <a:pPr algn="ctr"/>
                      <a:r>
                        <a:rPr lang="en-US" dirty="0">
                          <a:latin typeface="Segoe UI" panose="020B0502040204020203" pitchFamily="34" charset="0"/>
                          <a:cs typeface="Segoe UI" panose="020B0502040204020203" pitchFamily="34" charset="0"/>
                        </a:rPr>
                        <a:t>Condition</a:t>
                      </a:r>
                      <a:r>
                        <a:rPr lang="en-US" baseline="0" dirty="0">
                          <a:latin typeface="Segoe UI" panose="020B0502040204020203" pitchFamily="34" charset="0"/>
                          <a:cs typeface="Segoe UI" panose="020B0502040204020203" pitchFamily="34" charset="0"/>
                        </a:rPr>
                        <a:t> or status of population served</a:t>
                      </a:r>
                      <a:endParaRPr lang="en-US" dirty="0">
                        <a:latin typeface="Segoe UI" panose="020B0502040204020203" pitchFamily="34" charset="0"/>
                        <a:cs typeface="Segoe UI" panose="020B0502040204020203" pitchFamily="34" charset="0"/>
                      </a:endParaRPr>
                    </a:p>
                  </a:txBody>
                  <a:tcPr marL="77618" marR="77618"/>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Outcomes</a:t>
                      </a:r>
                    </a:p>
                  </a:txBody>
                  <a:tcPr marL="77618" marR="77618">
                    <a:solidFill>
                      <a:schemeClr val="bg1">
                        <a:lumMod val="85000"/>
                      </a:schemeClr>
                    </a:solidFill>
                  </a:tcPr>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Indicators</a:t>
                      </a:r>
                    </a:p>
                  </a:txBody>
                  <a:tcPr marL="77618" marR="77618">
                    <a:solidFill>
                      <a:schemeClr val="bg1">
                        <a:lumMod val="85000"/>
                      </a:schemeClr>
                    </a:solidFill>
                  </a:tcPr>
                </a:tc>
                <a:extLst>
                  <a:ext uri="{0D108BD9-81ED-4DB2-BD59-A6C34878D82A}">
                    <a16:rowId xmlns:a16="http://schemas.microsoft.com/office/drawing/2014/main" val="666858631"/>
                  </a:ext>
                </a:extLst>
              </a:tr>
              <a:tr h="1157974">
                <a:tc>
                  <a:txBody>
                    <a:bodyPr/>
                    <a:lstStyle/>
                    <a:p>
                      <a:pPr algn="ctr"/>
                      <a:r>
                        <a:rPr lang="en-US" dirty="0">
                          <a:latin typeface="Segoe UI" panose="020B0502040204020203" pitchFamily="34" charset="0"/>
                          <a:cs typeface="Segoe UI" panose="020B0502040204020203" pitchFamily="34" charset="0"/>
                        </a:rPr>
                        <a:t>Reason</a:t>
                      </a:r>
                      <a:r>
                        <a:rPr lang="en-US" baseline="0" dirty="0">
                          <a:latin typeface="Segoe UI" panose="020B0502040204020203" pitchFamily="34" charset="0"/>
                          <a:cs typeface="Segoe UI" panose="020B0502040204020203" pitchFamily="34" charset="0"/>
                        </a:rPr>
                        <a:t> behind condition or status of people served</a:t>
                      </a:r>
                      <a:endParaRPr lang="en-US" dirty="0">
                        <a:latin typeface="Segoe UI" panose="020B0502040204020203" pitchFamily="34" charset="0"/>
                        <a:cs typeface="Segoe UI" panose="020B0502040204020203" pitchFamily="34" charset="0"/>
                      </a:endParaRPr>
                    </a:p>
                  </a:txBody>
                  <a:tcPr marL="77618" marR="77618"/>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Approach</a:t>
                      </a:r>
                    </a:p>
                  </a:txBody>
                  <a:tcPr marL="77618" marR="77618">
                    <a:solidFill>
                      <a:schemeClr val="bg1">
                        <a:lumMod val="85000"/>
                      </a:schemeClr>
                    </a:solidFill>
                  </a:tcPr>
                </a:tc>
                <a:tc>
                  <a:txBody>
                    <a:bodyPr/>
                    <a:lstStyle/>
                    <a:p>
                      <a:pPr algn="ctr"/>
                      <a:r>
                        <a:rPr lang="en-US" dirty="0">
                          <a:solidFill>
                            <a:schemeClr val="bg2">
                              <a:lumMod val="75000"/>
                            </a:schemeClr>
                          </a:solidFill>
                          <a:latin typeface="Segoe UI" panose="020B0502040204020203" pitchFamily="34" charset="0"/>
                          <a:cs typeface="Segoe UI" panose="020B0502040204020203" pitchFamily="34" charset="0"/>
                        </a:rPr>
                        <a:t>Outputs</a:t>
                      </a:r>
                    </a:p>
                  </a:txBody>
                  <a:tcPr marL="77618" marR="77618">
                    <a:solidFill>
                      <a:schemeClr val="bg1">
                        <a:lumMod val="85000"/>
                      </a:schemeClr>
                    </a:solidFill>
                  </a:tcPr>
                </a:tc>
                <a:extLst>
                  <a:ext uri="{0D108BD9-81ED-4DB2-BD59-A6C34878D82A}">
                    <a16:rowId xmlns:a16="http://schemas.microsoft.com/office/drawing/2014/main" val="787696544"/>
                  </a:ext>
                </a:extLst>
              </a:tr>
            </a:tbl>
          </a:graphicData>
        </a:graphic>
      </p:graphicFrame>
      <p:cxnSp>
        <p:nvCxnSpPr>
          <p:cNvPr id="17" name="Straight Arrow Connector 16"/>
          <p:cNvCxnSpPr/>
          <p:nvPr/>
        </p:nvCxnSpPr>
        <p:spPr>
          <a:xfrm>
            <a:off x="1590628" y="3453102"/>
            <a:ext cx="0" cy="869002"/>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p:nvPr/>
        </p:nvCxnSpPr>
        <p:spPr>
          <a:xfrm flipV="1">
            <a:off x="4628953" y="3169956"/>
            <a:ext cx="12188" cy="906619"/>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8923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0" y="274651"/>
            <a:ext cx="10018713" cy="944696"/>
          </a:xfrm>
        </p:spPr>
        <p:txBody>
          <a:bodyPr>
            <a:noAutofit/>
          </a:bodyPr>
          <a:lstStyle/>
          <a:p>
            <a:r>
              <a:rPr lang="en-US" sz="2800" dirty="0"/>
              <a:t>Example: NICU Family Support Network</a:t>
            </a:r>
            <a:br>
              <a:rPr lang="en-US" sz="2800" dirty="0"/>
            </a:br>
            <a:r>
              <a:rPr lang="en-US" sz="2800" dirty="0"/>
              <a:t>Reason for the Condition or Status</a:t>
            </a:r>
            <a:endParaRPr lang="en-US" sz="2800" dirty="0">
              <a:cs typeface="Segoe UI" panose="020B0502040204020203"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9006133"/>
              </p:ext>
            </p:extLst>
          </p:nvPr>
        </p:nvGraphicFramePr>
        <p:xfrm>
          <a:off x="2108719" y="1456564"/>
          <a:ext cx="9394304" cy="4074896"/>
        </p:xfrm>
        <a:graphic>
          <a:graphicData uri="http://schemas.openxmlformats.org/drawingml/2006/table">
            <a:tbl>
              <a:tblPr firstRow="1" bandRow="1">
                <a:tableStyleId>{5C22544A-7EE6-4342-B048-85BDC9FD1C3A}</a:tableStyleId>
              </a:tblPr>
              <a:tblGrid>
                <a:gridCol w="5400153">
                  <a:extLst>
                    <a:ext uri="{9D8B030D-6E8A-4147-A177-3AD203B41FA5}">
                      <a16:colId xmlns:a16="http://schemas.microsoft.com/office/drawing/2014/main" val="20000"/>
                    </a:ext>
                  </a:extLst>
                </a:gridCol>
                <a:gridCol w="3994151">
                  <a:extLst>
                    <a:ext uri="{9D8B030D-6E8A-4147-A177-3AD203B41FA5}">
                      <a16:colId xmlns:a16="http://schemas.microsoft.com/office/drawing/2014/main" val="20001"/>
                    </a:ext>
                  </a:extLst>
                </a:gridCol>
              </a:tblGrid>
              <a:tr h="893618">
                <a:tc>
                  <a:txBody>
                    <a:bodyPr/>
                    <a:lstStyle/>
                    <a:p>
                      <a:r>
                        <a:rPr lang="en-US" dirty="0">
                          <a:latin typeface="Segoe UI" panose="020B0502040204020203" pitchFamily="34" charset="0"/>
                          <a:cs typeface="Segoe UI" panose="020B0502040204020203" pitchFamily="34" charset="0"/>
                        </a:rPr>
                        <a:t>Reason for the Condition or Status</a:t>
                      </a:r>
                    </a:p>
                  </a:txBody>
                  <a:tcPr/>
                </a:tc>
                <a:tc>
                  <a:txBody>
                    <a:bodyPr/>
                    <a:lstStyle/>
                    <a:p>
                      <a:r>
                        <a:rPr lang="en-US" dirty="0">
                          <a:latin typeface="Segoe UI" panose="020B0502040204020203" pitchFamily="34" charset="0"/>
                          <a:cs typeface="Segoe UI" panose="020B0502040204020203" pitchFamily="34" charset="0"/>
                        </a:rPr>
                        <a:t>What you are going to do about it</a:t>
                      </a:r>
                    </a:p>
                    <a:p>
                      <a:r>
                        <a:rPr lang="en-US" dirty="0">
                          <a:latin typeface="Segoe UI" panose="020B0502040204020203" pitchFamily="34" charset="0"/>
                          <a:cs typeface="Segoe UI" panose="020B0502040204020203" pitchFamily="34" charset="0"/>
                        </a:rPr>
                        <a:t>(Your approach</a:t>
                      </a:r>
                      <a:r>
                        <a:rPr lang="en-US" baseline="0" dirty="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0"/>
                  </a:ext>
                </a:extLst>
              </a:tr>
              <a:tr h="427683">
                <a:tc>
                  <a:txBody>
                    <a:bodyPr/>
                    <a:lstStyle/>
                    <a:p>
                      <a:r>
                        <a:rPr lang="en-US" dirty="0">
                          <a:latin typeface="Segoe UI" panose="020B0502040204020203" pitchFamily="34" charset="0"/>
                          <a:cs typeface="Segoe UI" panose="020B0502040204020203" pitchFamily="34" charset="0"/>
                        </a:rPr>
                        <a:t>Hospital staff do not have the competencies to deal with psychosocial aspects of care for families</a:t>
                      </a:r>
                    </a:p>
                  </a:txBody>
                  <a:tcPr/>
                </a:tc>
                <a:tc>
                  <a:txBody>
                    <a:bodyPr/>
                    <a:lstStyle/>
                    <a:p>
                      <a:r>
                        <a:rPr lang="en-US" dirty="0">
                          <a:latin typeface="Segoe UI" panose="020B0502040204020203" pitchFamily="34" charset="0"/>
                          <a:cs typeface="Segoe UI" panose="020B0502040204020203" pitchFamily="34" charset="0"/>
                        </a:rPr>
                        <a:t>Statewide Perinatal Partnership providing NICU Bootcamp to hospital staff</a:t>
                      </a:r>
                    </a:p>
                  </a:txBody>
                  <a:tcPr/>
                </a:tc>
                <a:extLst>
                  <a:ext uri="{0D108BD9-81ED-4DB2-BD59-A6C34878D82A}">
                    <a16:rowId xmlns:a16="http://schemas.microsoft.com/office/drawing/2014/main" val="10001"/>
                  </a:ext>
                </a:extLst>
              </a:tr>
              <a:tr h="712398">
                <a:tc>
                  <a:txBody>
                    <a:bodyPr/>
                    <a:lstStyle/>
                    <a:p>
                      <a:r>
                        <a:rPr lang="en-US" dirty="0">
                          <a:latin typeface="Segoe UI" panose="020B0502040204020203" pitchFamily="34" charset="0"/>
                          <a:cs typeface="Segoe UI" panose="020B0502040204020203" pitchFamily="34" charset="0"/>
                        </a:rPr>
                        <a:t>Services are disjointed</a:t>
                      </a:r>
                    </a:p>
                  </a:txBody>
                  <a:tcPr/>
                </a:tc>
                <a:tc>
                  <a:txBody>
                    <a:bodyPr/>
                    <a:lstStyle/>
                    <a:p>
                      <a:r>
                        <a:rPr lang="en-US" dirty="0">
                          <a:latin typeface="Segoe UI" panose="020B0502040204020203" pitchFamily="34" charset="0"/>
                          <a:cs typeface="Segoe UI" panose="020B0502040204020203" pitchFamily="34" charset="0"/>
                        </a:rPr>
                        <a:t>This reason will lead to my approach….</a:t>
                      </a:r>
                    </a:p>
                  </a:txBody>
                  <a:tcPr/>
                </a:tc>
                <a:extLst>
                  <a:ext uri="{0D108BD9-81ED-4DB2-BD59-A6C34878D82A}">
                    <a16:rowId xmlns:a16="http://schemas.microsoft.com/office/drawing/2014/main" val="10002"/>
                  </a:ext>
                </a:extLst>
              </a:tr>
              <a:tr h="7656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Unclear roles in hospital staff as to who is caring for the parents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This reason will lead to my approach….</a:t>
                      </a:r>
                    </a:p>
                    <a:p>
                      <a:endParaRPr lang="en-US"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598810">
                <a:tc>
                  <a:txBody>
                    <a:bodyPr/>
                    <a:lstStyle/>
                    <a:p>
                      <a:r>
                        <a:rPr lang="en-US" dirty="0">
                          <a:latin typeface="Segoe UI" panose="020B0502040204020203" pitchFamily="34" charset="0"/>
                          <a:cs typeface="Segoe UI" panose="020B0502040204020203" pitchFamily="34" charset="0"/>
                        </a:rPr>
                        <a:t>Parents do not have easy access to other parents for support and guidance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This reason will lead to my approach….</a:t>
                      </a:r>
                    </a:p>
                  </a:txBody>
                  <a:tcPr/>
                </a:tc>
                <a:extLst>
                  <a:ext uri="{0D108BD9-81ED-4DB2-BD59-A6C34878D82A}">
                    <a16:rowId xmlns:a16="http://schemas.microsoft.com/office/drawing/2014/main" val="10004"/>
                  </a:ext>
                </a:extLst>
              </a:tr>
            </a:tbl>
          </a:graphicData>
        </a:graphic>
      </p:graphicFrame>
      <p:sp>
        <p:nvSpPr>
          <p:cNvPr id="9" name="TextBox 8"/>
          <p:cNvSpPr txBox="1"/>
          <p:nvPr/>
        </p:nvSpPr>
        <p:spPr>
          <a:xfrm>
            <a:off x="2563195" y="5789460"/>
            <a:ext cx="815862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You will need to describe the reason for the need with data as well</a:t>
            </a:r>
          </a:p>
        </p:txBody>
      </p:sp>
    </p:spTree>
    <p:extLst>
      <p:ext uri="{BB962C8B-B14F-4D97-AF65-F5344CB8AC3E}">
        <p14:creationId xmlns:p14="http://schemas.microsoft.com/office/powerpoint/2010/main" val="383347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Sources</a:t>
            </a:r>
          </a:p>
        </p:txBody>
      </p:sp>
      <p:sp>
        <p:nvSpPr>
          <p:cNvPr id="3" name="Content Placeholder 2"/>
          <p:cNvSpPr>
            <a:spLocks noGrp="1"/>
          </p:cNvSpPr>
          <p:nvPr>
            <p:ph idx="1"/>
          </p:nvPr>
        </p:nvSpPr>
        <p:spPr>
          <a:xfrm>
            <a:off x="1999487" y="1487277"/>
            <a:ext cx="4291585" cy="4572000"/>
          </a:xfrm>
        </p:spPr>
        <p:txBody>
          <a:bodyPr/>
          <a:lstStyle/>
          <a:p>
            <a:pPr marL="0" indent="0">
              <a:buNone/>
            </a:pPr>
            <a:r>
              <a:rPr lang="en-US" dirty="0">
                <a:solidFill>
                  <a:schemeClr val="tx2"/>
                </a:solidFill>
              </a:rPr>
              <a:t>Needs Assessments</a:t>
            </a:r>
          </a:p>
          <a:p>
            <a:pPr lvl="1"/>
            <a:r>
              <a:rPr lang="en-US" dirty="0">
                <a:solidFill>
                  <a:schemeClr val="tx2"/>
                </a:solidFill>
                <a:highlight>
                  <a:srgbClr val="FFFF00"/>
                </a:highlight>
              </a:rPr>
              <a:t>Associations/Research</a:t>
            </a:r>
          </a:p>
          <a:p>
            <a:pPr lvl="1"/>
            <a:r>
              <a:rPr lang="en-US" dirty="0">
                <a:solidFill>
                  <a:schemeClr val="tx2"/>
                </a:solidFill>
                <a:highlight>
                  <a:srgbClr val="FFFF00"/>
                </a:highlight>
              </a:rPr>
              <a:t>Your Current, Previous, or Proposed Clients </a:t>
            </a:r>
          </a:p>
          <a:p>
            <a:pPr lvl="1"/>
            <a:r>
              <a:rPr lang="en-US" dirty="0">
                <a:solidFill>
                  <a:schemeClr val="tx2"/>
                </a:solidFill>
              </a:rPr>
              <a:t>Community Foundations</a:t>
            </a:r>
          </a:p>
          <a:p>
            <a:pPr lvl="1"/>
            <a:r>
              <a:rPr lang="en-US" dirty="0">
                <a:solidFill>
                  <a:schemeClr val="tx2"/>
                </a:solidFill>
              </a:rPr>
              <a:t>United Ways</a:t>
            </a:r>
          </a:p>
          <a:p>
            <a:pPr lvl="1"/>
            <a:r>
              <a:rPr lang="en-US" dirty="0">
                <a:solidFill>
                  <a:schemeClr val="tx2"/>
                </a:solidFill>
              </a:rPr>
              <a:t>Community Action Agencies</a:t>
            </a:r>
          </a:p>
          <a:p>
            <a:endParaRPr lang="en-US"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5996557" y="2054205"/>
            <a:ext cx="4579874" cy="4139184"/>
          </a:xfrm>
          <a:prstGeom prst="rect">
            <a:avLst/>
          </a:prstGeom>
        </p:spPr>
      </p:pic>
    </p:spTree>
    <p:extLst>
      <p:ext uri="{BB962C8B-B14F-4D97-AF65-F5344CB8AC3E}">
        <p14:creationId xmlns:p14="http://schemas.microsoft.com/office/powerpoint/2010/main" val="1232942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557463" y="377680"/>
            <a:ext cx="10018713" cy="801624"/>
          </a:xfrm>
        </p:spPr>
        <p:txBody>
          <a:bodyPr/>
          <a:lstStyle/>
          <a:p>
            <a:r>
              <a:rPr lang="en-US" sz="3200" dirty="0">
                <a:latin typeface="Microsoft PhagsPa" pitchFamily="34" charset="0"/>
              </a:rPr>
              <a:t>Reason Behind the Condition or Status</a:t>
            </a:r>
          </a:p>
        </p:txBody>
      </p:sp>
      <p:sp>
        <p:nvSpPr>
          <p:cNvPr id="272387" name="Rectangle 3"/>
          <p:cNvSpPr>
            <a:spLocks noGrp="1" noChangeArrowheads="1"/>
          </p:cNvSpPr>
          <p:nvPr>
            <p:ph sz="half" idx="1"/>
          </p:nvPr>
        </p:nvSpPr>
        <p:spPr>
          <a:xfrm>
            <a:off x="1752600" y="1905001"/>
            <a:ext cx="9750426" cy="4606925"/>
          </a:xfrm>
        </p:spPr>
        <p:txBody>
          <a:bodyPr/>
          <a:lstStyle/>
          <a:p>
            <a:pPr algn="ctr">
              <a:buFont typeface="Wingdings" pitchFamily="2" charset="2"/>
              <a:buNone/>
            </a:pPr>
            <a:r>
              <a:rPr lang="en-US" dirty="0"/>
              <a:t>	</a:t>
            </a:r>
          </a:p>
          <a:p>
            <a:pPr algn="ctr">
              <a:buFont typeface="Wingdings" pitchFamily="2" charset="2"/>
              <a:buNone/>
            </a:pPr>
            <a:endParaRPr lang="en-US" sz="2200" dirty="0">
              <a:cs typeface="Calibri" pitchFamily="34" charset="0"/>
            </a:endParaRPr>
          </a:p>
          <a:p>
            <a:pPr algn="ctr">
              <a:buFont typeface="Wingdings" pitchFamily="2" charset="2"/>
              <a:buNone/>
            </a:pPr>
            <a:endParaRPr lang="en-US" sz="2200" dirty="0">
              <a:cs typeface="Calibri" pitchFamily="34" charset="0"/>
            </a:endParaRPr>
          </a:p>
          <a:p>
            <a:pPr algn="ctr">
              <a:buFont typeface="Wingdings" pitchFamily="2" charset="2"/>
              <a:buNone/>
            </a:pPr>
            <a:endParaRPr lang="en-US" sz="2200" dirty="0">
              <a:cs typeface="Calibri" pitchFamily="34" charset="0"/>
            </a:endParaRPr>
          </a:p>
          <a:p>
            <a:pPr algn="ctr">
              <a:buFont typeface="Wingdings" pitchFamily="2" charset="2"/>
              <a:buNone/>
            </a:pPr>
            <a:endParaRPr lang="en-US" sz="2200" dirty="0">
              <a:cs typeface="Calibri" pitchFamily="34" charset="0"/>
            </a:endParaRPr>
          </a:p>
          <a:p>
            <a:pPr algn="ctr">
              <a:buFont typeface="Wingdings" pitchFamily="2" charset="2"/>
              <a:buNone/>
            </a:pPr>
            <a:endParaRPr lang="en-US" sz="2200" dirty="0">
              <a:cs typeface="Calibri" pitchFamily="34" charset="0"/>
            </a:endParaRPr>
          </a:p>
          <a:p>
            <a:pPr algn="ctr">
              <a:buFont typeface="Wingdings" pitchFamily="2" charset="2"/>
              <a:buNone/>
            </a:pPr>
            <a:r>
              <a:rPr lang="en-US" sz="2200" dirty="0">
                <a:cs typeface="Calibri" pitchFamily="34" charset="0"/>
              </a:rPr>
              <a:t>Information will be used to show your approach to address the root causes of the condition or status of individuals</a:t>
            </a:r>
          </a:p>
        </p:txBody>
      </p:sp>
      <p:graphicFrame>
        <p:nvGraphicFramePr>
          <p:cNvPr id="8" name="Content Placeholder 5"/>
          <p:cNvGraphicFramePr>
            <a:graphicFrameLocks noGrp="1"/>
          </p:cNvGraphicFramePr>
          <p:nvPr>
            <p:ph idx="1"/>
          </p:nvPr>
        </p:nvGraphicFramePr>
        <p:xfrm>
          <a:off x="1889760" y="1487487"/>
          <a:ext cx="9613266" cy="3450273"/>
        </p:xfrm>
        <a:graphic>
          <a:graphicData uri="http://schemas.openxmlformats.org/drawingml/2006/table">
            <a:tbl>
              <a:tblPr firstRow="1" bandRow="1">
                <a:tableStyleId>{5C22544A-7EE6-4342-B048-85BDC9FD1C3A}</a:tableStyleId>
              </a:tblPr>
              <a:tblGrid>
                <a:gridCol w="4974336">
                  <a:extLst>
                    <a:ext uri="{9D8B030D-6E8A-4147-A177-3AD203B41FA5}">
                      <a16:colId xmlns:a16="http://schemas.microsoft.com/office/drawing/2014/main" val="600806532"/>
                    </a:ext>
                  </a:extLst>
                </a:gridCol>
                <a:gridCol w="2707070">
                  <a:extLst>
                    <a:ext uri="{9D8B030D-6E8A-4147-A177-3AD203B41FA5}">
                      <a16:colId xmlns:a16="http://schemas.microsoft.com/office/drawing/2014/main" val="102252521"/>
                    </a:ext>
                  </a:extLst>
                </a:gridCol>
                <a:gridCol w="1931860">
                  <a:extLst>
                    <a:ext uri="{9D8B030D-6E8A-4147-A177-3AD203B41FA5}">
                      <a16:colId xmlns:a16="http://schemas.microsoft.com/office/drawing/2014/main" val="1155692988"/>
                    </a:ext>
                  </a:extLst>
                </a:gridCol>
              </a:tblGrid>
              <a:tr h="767943">
                <a:tc>
                  <a:txBody>
                    <a:bodyPr/>
                    <a:lstStyle/>
                    <a:p>
                      <a:pPr algn="ctr"/>
                      <a:r>
                        <a:rPr lang="en-US" sz="2400" dirty="0">
                          <a:latin typeface="Segoe UI" panose="020B0502040204020203" pitchFamily="34" charset="0"/>
                          <a:cs typeface="Segoe UI" panose="020B0502040204020203" pitchFamily="34" charset="0"/>
                        </a:rPr>
                        <a:t>Need</a:t>
                      </a:r>
                      <a:endParaRPr lang="en-US" sz="2400" b="1" dirty="0">
                        <a:latin typeface="Segoe UI" panose="020B0502040204020203" pitchFamily="34" charset="0"/>
                        <a:cs typeface="Segoe UI" panose="020B0502040204020203" pitchFamily="34" charset="0"/>
                      </a:endParaRPr>
                    </a:p>
                  </a:txBody>
                  <a:tcPr marL="77618" marR="77618"/>
                </a:tc>
                <a:tc>
                  <a:txBody>
                    <a:bodyPr/>
                    <a:lstStyle/>
                    <a:p>
                      <a:pPr algn="ctr"/>
                      <a:r>
                        <a:rPr lang="en-US" sz="2400" dirty="0">
                          <a:latin typeface="Segoe UI" panose="020B0502040204020203" pitchFamily="34" charset="0"/>
                          <a:cs typeface="Segoe UI" panose="020B0502040204020203" pitchFamily="34" charset="0"/>
                        </a:rPr>
                        <a:t>Program</a:t>
                      </a:r>
                      <a:endParaRPr lang="en-US" sz="2400" b="1" dirty="0">
                        <a:latin typeface="Segoe UI" panose="020B0502040204020203" pitchFamily="34" charset="0"/>
                        <a:cs typeface="Segoe UI" panose="020B0502040204020203" pitchFamily="34" charset="0"/>
                      </a:endParaRPr>
                    </a:p>
                  </a:txBody>
                  <a:tcPr marL="77618" marR="77618"/>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Evaluation</a:t>
                      </a:r>
                      <a:endParaRPr lang="en-US" sz="2400" b="1"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bg1">
                        <a:lumMod val="85000"/>
                      </a:schemeClr>
                    </a:solidFill>
                  </a:tcPr>
                </a:tc>
                <a:extLst>
                  <a:ext uri="{0D108BD9-81ED-4DB2-BD59-A6C34878D82A}">
                    <a16:rowId xmlns:a16="http://schemas.microsoft.com/office/drawing/2014/main" val="2643203153"/>
                  </a:ext>
                </a:extLst>
              </a:tr>
              <a:tr h="1325491">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Condition</a:t>
                      </a:r>
                      <a:r>
                        <a:rPr lang="en-US" sz="2400" baseline="0" dirty="0">
                          <a:solidFill>
                            <a:schemeClr val="bg2">
                              <a:lumMod val="75000"/>
                            </a:schemeClr>
                          </a:solidFill>
                          <a:latin typeface="Segoe UI" panose="020B0502040204020203" pitchFamily="34" charset="0"/>
                          <a:cs typeface="Segoe UI" panose="020B0502040204020203" pitchFamily="34" charset="0"/>
                        </a:rPr>
                        <a:t> or status of population served</a:t>
                      </a:r>
                      <a:endParaRPr lang="en-US" sz="2400"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bg1">
                        <a:lumMod val="85000"/>
                      </a:schemeClr>
                    </a:solidFill>
                  </a:tcPr>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Outcomes</a:t>
                      </a:r>
                    </a:p>
                  </a:txBody>
                  <a:tcPr marL="77618" marR="77618">
                    <a:solidFill>
                      <a:schemeClr val="bg1">
                        <a:lumMod val="85000"/>
                      </a:schemeClr>
                    </a:solidFill>
                  </a:tcPr>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Indicators</a:t>
                      </a:r>
                    </a:p>
                  </a:txBody>
                  <a:tcPr marL="77618" marR="77618">
                    <a:solidFill>
                      <a:schemeClr val="bg1">
                        <a:lumMod val="85000"/>
                      </a:schemeClr>
                    </a:solidFill>
                  </a:tcPr>
                </a:tc>
                <a:extLst>
                  <a:ext uri="{0D108BD9-81ED-4DB2-BD59-A6C34878D82A}">
                    <a16:rowId xmlns:a16="http://schemas.microsoft.com/office/drawing/2014/main" val="4008254165"/>
                  </a:ext>
                </a:extLst>
              </a:tr>
              <a:tr h="1356839">
                <a:tc>
                  <a:txBody>
                    <a:bodyPr/>
                    <a:lstStyle/>
                    <a:p>
                      <a:pPr algn="ctr"/>
                      <a:r>
                        <a:rPr lang="en-US" sz="2400" dirty="0">
                          <a:latin typeface="Segoe UI" panose="020B0502040204020203" pitchFamily="34" charset="0"/>
                          <a:cs typeface="Segoe UI" panose="020B0502040204020203" pitchFamily="34" charset="0"/>
                        </a:rPr>
                        <a:t>Reason</a:t>
                      </a:r>
                      <a:r>
                        <a:rPr lang="en-US" sz="2400" baseline="0" dirty="0">
                          <a:latin typeface="Segoe UI" panose="020B0502040204020203" pitchFamily="34" charset="0"/>
                          <a:cs typeface="Segoe UI" panose="020B0502040204020203" pitchFamily="34" charset="0"/>
                        </a:rPr>
                        <a:t> behind condition or status of people served</a:t>
                      </a:r>
                      <a:endParaRPr lang="en-US" sz="2400" dirty="0">
                        <a:solidFill>
                          <a:schemeClr val="bg2">
                            <a:lumMod val="75000"/>
                          </a:schemeClr>
                        </a:solidFill>
                        <a:latin typeface="Segoe UI" panose="020B0502040204020203" pitchFamily="34" charset="0"/>
                        <a:cs typeface="Segoe UI" panose="020B0502040204020203" pitchFamily="34" charset="0"/>
                      </a:endParaRPr>
                    </a:p>
                  </a:txBody>
                  <a:tcPr marL="77618" marR="77618"/>
                </a:tc>
                <a:tc>
                  <a:txBody>
                    <a:bodyPr/>
                    <a:lstStyle/>
                    <a:p>
                      <a:pPr algn="ctr"/>
                      <a:r>
                        <a:rPr lang="en-US" sz="2400" dirty="0">
                          <a:latin typeface="Segoe UI" panose="020B0502040204020203" pitchFamily="34" charset="0"/>
                          <a:cs typeface="Segoe UI" panose="020B0502040204020203" pitchFamily="34" charset="0"/>
                        </a:rPr>
                        <a:t>Approach</a:t>
                      </a:r>
                      <a:endParaRPr lang="en-US" sz="2400" dirty="0">
                        <a:solidFill>
                          <a:schemeClr val="bg2">
                            <a:lumMod val="75000"/>
                          </a:schemeClr>
                        </a:solidFill>
                        <a:latin typeface="Segoe UI" panose="020B0502040204020203" pitchFamily="34" charset="0"/>
                        <a:cs typeface="Segoe UI" panose="020B0502040204020203" pitchFamily="34" charset="0"/>
                      </a:endParaRPr>
                    </a:p>
                  </a:txBody>
                  <a:tcPr marL="77618" marR="77618"/>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Outputs</a:t>
                      </a:r>
                    </a:p>
                  </a:txBody>
                  <a:tcPr marL="77618" marR="77618">
                    <a:solidFill>
                      <a:schemeClr val="bg1">
                        <a:lumMod val="85000"/>
                      </a:schemeClr>
                    </a:solidFill>
                  </a:tcPr>
                </a:tc>
                <a:extLst>
                  <a:ext uri="{0D108BD9-81ED-4DB2-BD59-A6C34878D82A}">
                    <a16:rowId xmlns:a16="http://schemas.microsoft.com/office/drawing/2014/main" val="1787091908"/>
                  </a:ext>
                </a:extLst>
              </a:tr>
            </a:tbl>
          </a:graphicData>
        </a:graphic>
      </p:graphicFrame>
      <p:pic>
        <p:nvPicPr>
          <p:cNvPr id="9" name="Picture 8"/>
          <p:cNvPicPr>
            <a:picLocks/>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08712" y="3959254"/>
            <a:ext cx="1775362" cy="880970"/>
          </a:xfrm>
          <a:prstGeom prst="rect">
            <a:avLst/>
          </a:prstGeom>
        </p:spPr>
      </p:pic>
    </p:spTree>
    <p:extLst>
      <p:ext uri="{BB962C8B-B14F-4D97-AF65-F5344CB8AC3E}">
        <p14:creationId xmlns:p14="http://schemas.microsoft.com/office/powerpoint/2010/main" val="3170745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a:xfrm>
            <a:off x="1496503" y="250370"/>
            <a:ext cx="10018713" cy="1080409"/>
          </a:xfrm>
        </p:spPr>
        <p:txBody>
          <a:bodyPr/>
          <a:lstStyle/>
          <a:p>
            <a:r>
              <a:rPr lang="en-US" dirty="0">
                <a:latin typeface="Microsoft PhagsPa" pitchFamily="34" charset="0"/>
              </a:rPr>
              <a:t>Need Might Be Called</a:t>
            </a:r>
          </a:p>
        </p:txBody>
      </p:sp>
      <p:sp>
        <p:nvSpPr>
          <p:cNvPr id="72709" name="Rectangle 5"/>
          <p:cNvSpPr>
            <a:spLocks noGrp="1" noChangeArrowheads="1"/>
          </p:cNvSpPr>
          <p:nvPr>
            <p:ph sz="half" idx="1"/>
          </p:nvPr>
        </p:nvSpPr>
        <p:spPr>
          <a:xfrm>
            <a:off x="3048000" y="2514600"/>
            <a:ext cx="4343400" cy="2743200"/>
          </a:xfrm>
        </p:spPr>
        <p:txBody>
          <a:bodyPr/>
          <a:lstStyle/>
          <a:p>
            <a:r>
              <a:rPr lang="en-US" sz="2000" dirty="0">
                <a:latin typeface="Segoe UI" panose="020B0502040204020203" pitchFamily="34" charset="0"/>
                <a:cs typeface="Segoe UI" panose="020B0502040204020203" pitchFamily="34" charset="0"/>
              </a:rPr>
              <a:t>Statement of the Problem</a:t>
            </a:r>
          </a:p>
          <a:p>
            <a:r>
              <a:rPr lang="en-US" sz="2000" dirty="0">
                <a:latin typeface="Segoe UI" panose="020B0502040204020203" pitchFamily="34" charset="0"/>
                <a:cs typeface="Segoe UI" panose="020B0502040204020203" pitchFamily="34" charset="0"/>
              </a:rPr>
              <a:t>Statement of Need</a:t>
            </a:r>
          </a:p>
          <a:p>
            <a:r>
              <a:rPr lang="en-US" sz="2000" dirty="0">
                <a:latin typeface="Segoe UI" panose="020B0502040204020203" pitchFamily="34" charset="0"/>
                <a:cs typeface="Segoe UI" panose="020B0502040204020203" pitchFamily="34" charset="0"/>
              </a:rPr>
              <a:t>Needs Assessment</a:t>
            </a:r>
          </a:p>
          <a:p>
            <a:r>
              <a:rPr lang="en-US" sz="2000" dirty="0">
                <a:latin typeface="Segoe UI" panose="020B0502040204020203" pitchFamily="34" charset="0"/>
                <a:cs typeface="Segoe UI" panose="020B0502040204020203" pitchFamily="34" charset="0"/>
              </a:rPr>
              <a:t>Situation Analysis</a:t>
            </a:r>
          </a:p>
          <a:p>
            <a:r>
              <a:rPr lang="en-US" sz="2000" dirty="0">
                <a:latin typeface="Segoe UI" panose="020B0502040204020203" pitchFamily="34" charset="0"/>
                <a:cs typeface="Segoe UI" panose="020B0502040204020203" pitchFamily="34" charset="0"/>
              </a:rPr>
              <a:t>Need for Assistance</a:t>
            </a:r>
          </a:p>
          <a:p>
            <a:r>
              <a:rPr lang="en-US" sz="2000" dirty="0">
                <a:latin typeface="Segoe UI" panose="020B0502040204020203" pitchFamily="34" charset="0"/>
                <a:cs typeface="Segoe UI" panose="020B0502040204020203" pitchFamily="34" charset="0"/>
              </a:rPr>
              <a:t>Problem Statement</a:t>
            </a: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5913120" y="2188898"/>
            <a:ext cx="4368800" cy="3927021"/>
          </a:xfrm>
          <a:prstGeom prst="rect">
            <a:avLst/>
          </a:prstGeom>
        </p:spPr>
      </p:pic>
    </p:spTree>
    <p:extLst>
      <p:ext uri="{BB962C8B-B14F-4D97-AF65-F5344CB8AC3E}">
        <p14:creationId xmlns:p14="http://schemas.microsoft.com/office/powerpoint/2010/main" val="2646884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Outcomes/Indicators</a:t>
            </a:r>
          </a:p>
        </p:txBody>
      </p:sp>
      <p:graphicFrame>
        <p:nvGraphicFramePr>
          <p:cNvPr id="6" name="Content Placeholder 5"/>
          <p:cNvGraphicFramePr>
            <a:graphicFrameLocks noGrp="1"/>
          </p:cNvGraphicFramePr>
          <p:nvPr>
            <p:ph idx="1"/>
          </p:nvPr>
        </p:nvGraphicFramePr>
        <p:xfrm>
          <a:off x="1804416" y="1914208"/>
          <a:ext cx="9698607" cy="3566160"/>
        </p:xfrm>
        <a:graphic>
          <a:graphicData uri="http://schemas.openxmlformats.org/drawingml/2006/table">
            <a:tbl>
              <a:tblPr firstRow="1" bandRow="1">
                <a:tableStyleId>{5C22544A-7EE6-4342-B048-85BDC9FD1C3A}</a:tableStyleId>
              </a:tblPr>
              <a:tblGrid>
                <a:gridCol w="3232869">
                  <a:extLst>
                    <a:ext uri="{9D8B030D-6E8A-4147-A177-3AD203B41FA5}">
                      <a16:colId xmlns:a16="http://schemas.microsoft.com/office/drawing/2014/main" val="962066790"/>
                    </a:ext>
                  </a:extLst>
                </a:gridCol>
                <a:gridCol w="3232869">
                  <a:extLst>
                    <a:ext uri="{9D8B030D-6E8A-4147-A177-3AD203B41FA5}">
                      <a16:colId xmlns:a16="http://schemas.microsoft.com/office/drawing/2014/main" val="740929215"/>
                    </a:ext>
                  </a:extLst>
                </a:gridCol>
                <a:gridCol w="3232869">
                  <a:extLst>
                    <a:ext uri="{9D8B030D-6E8A-4147-A177-3AD203B41FA5}">
                      <a16:colId xmlns:a16="http://schemas.microsoft.com/office/drawing/2014/main" val="189916492"/>
                    </a:ext>
                  </a:extLst>
                </a:gridCol>
              </a:tblGrid>
              <a:tr h="370840">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Need</a:t>
                      </a:r>
                      <a:endParaRPr lang="en-US" sz="2400" b="1"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tx2">
                        <a:lumMod val="25000"/>
                        <a:lumOff val="75000"/>
                      </a:schemeClr>
                    </a:solidFill>
                  </a:tcPr>
                </a:tc>
                <a:tc>
                  <a:txBody>
                    <a:bodyPr/>
                    <a:lstStyle/>
                    <a:p>
                      <a:pPr algn="ctr"/>
                      <a:r>
                        <a:rPr lang="en-US" sz="2400" dirty="0">
                          <a:latin typeface="Segoe UI" panose="020B0502040204020203" pitchFamily="34" charset="0"/>
                          <a:cs typeface="Segoe UI" panose="020B0502040204020203" pitchFamily="34" charset="0"/>
                        </a:rPr>
                        <a:t>Program</a:t>
                      </a:r>
                      <a:endParaRPr lang="en-US" sz="2400" b="1" dirty="0">
                        <a:latin typeface="Segoe UI" panose="020B0502040204020203" pitchFamily="34" charset="0"/>
                        <a:cs typeface="Segoe UI" panose="020B0502040204020203" pitchFamily="34" charset="0"/>
                      </a:endParaRPr>
                    </a:p>
                  </a:txBody>
                  <a:tcPr marL="77618" marR="77618"/>
                </a:tc>
                <a:tc>
                  <a:txBody>
                    <a:bodyPr/>
                    <a:lstStyle/>
                    <a:p>
                      <a:pPr algn="ctr"/>
                      <a:r>
                        <a:rPr lang="en-US" sz="2400" dirty="0">
                          <a:latin typeface="Segoe UI" panose="020B0502040204020203" pitchFamily="34" charset="0"/>
                          <a:cs typeface="Segoe UI" panose="020B0502040204020203" pitchFamily="34" charset="0"/>
                        </a:rPr>
                        <a:t>Evaluation</a:t>
                      </a:r>
                      <a:endParaRPr lang="en-US" sz="2400" b="1" dirty="0">
                        <a:solidFill>
                          <a:schemeClr val="bg2">
                            <a:lumMod val="75000"/>
                          </a:schemeClr>
                        </a:solidFill>
                        <a:latin typeface="Segoe UI" panose="020B0502040204020203" pitchFamily="34" charset="0"/>
                        <a:cs typeface="Segoe UI" panose="020B0502040204020203" pitchFamily="34" charset="0"/>
                      </a:endParaRPr>
                    </a:p>
                  </a:txBody>
                  <a:tcPr marL="77618" marR="77618"/>
                </a:tc>
                <a:extLst>
                  <a:ext uri="{0D108BD9-81ED-4DB2-BD59-A6C34878D82A}">
                    <a16:rowId xmlns:a16="http://schemas.microsoft.com/office/drawing/2014/main" val="489940249"/>
                  </a:ext>
                </a:extLst>
              </a:tr>
              <a:tr h="370840">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Condition</a:t>
                      </a:r>
                      <a:r>
                        <a:rPr lang="en-US" sz="2400" baseline="0" dirty="0">
                          <a:solidFill>
                            <a:schemeClr val="bg2">
                              <a:lumMod val="75000"/>
                            </a:schemeClr>
                          </a:solidFill>
                          <a:latin typeface="Segoe UI" panose="020B0502040204020203" pitchFamily="34" charset="0"/>
                          <a:cs typeface="Segoe UI" panose="020B0502040204020203" pitchFamily="34" charset="0"/>
                        </a:rPr>
                        <a:t> or status of population served</a:t>
                      </a:r>
                      <a:endParaRPr lang="en-US" sz="2400"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tx2">
                        <a:lumMod val="25000"/>
                        <a:lumOff val="75000"/>
                      </a:schemeClr>
                    </a:solidFill>
                  </a:tcPr>
                </a:tc>
                <a:tc>
                  <a:txBody>
                    <a:bodyPr/>
                    <a:lstStyle/>
                    <a:p>
                      <a:pPr algn="ctr"/>
                      <a:r>
                        <a:rPr lang="en-US" sz="2400" dirty="0">
                          <a:latin typeface="Segoe UI" panose="020B0502040204020203" pitchFamily="34" charset="0"/>
                          <a:cs typeface="Segoe UI" panose="020B0502040204020203" pitchFamily="34" charset="0"/>
                        </a:rPr>
                        <a:t>Outcomes</a:t>
                      </a:r>
                    </a:p>
                    <a:p>
                      <a:pPr algn="ctr"/>
                      <a:endParaRPr lang="en-US" sz="2400" dirty="0">
                        <a:latin typeface="Segoe UI" panose="020B0502040204020203" pitchFamily="34" charset="0"/>
                        <a:cs typeface="Segoe UI" panose="020B0502040204020203" pitchFamily="34" charset="0"/>
                      </a:endParaRPr>
                    </a:p>
                    <a:p>
                      <a:pPr algn="ctr"/>
                      <a:endParaRPr lang="en-US" sz="2400" dirty="0">
                        <a:latin typeface="Segoe UI" panose="020B0502040204020203" pitchFamily="34" charset="0"/>
                        <a:cs typeface="Segoe UI" panose="020B0502040204020203" pitchFamily="34" charset="0"/>
                      </a:endParaRPr>
                    </a:p>
                  </a:txBody>
                  <a:tcPr marL="77618" marR="77618"/>
                </a:tc>
                <a:tc>
                  <a:txBody>
                    <a:bodyPr/>
                    <a:lstStyle/>
                    <a:p>
                      <a:pPr algn="ctr"/>
                      <a:r>
                        <a:rPr lang="en-US" sz="2400" dirty="0">
                          <a:latin typeface="Segoe UI" panose="020B0502040204020203" pitchFamily="34" charset="0"/>
                          <a:cs typeface="Segoe UI" panose="020B0502040204020203" pitchFamily="34" charset="0"/>
                        </a:rPr>
                        <a:t>Indicators</a:t>
                      </a:r>
                    </a:p>
                  </a:txBody>
                  <a:tcPr marL="77618" marR="77618"/>
                </a:tc>
                <a:extLst>
                  <a:ext uri="{0D108BD9-81ED-4DB2-BD59-A6C34878D82A}">
                    <a16:rowId xmlns:a16="http://schemas.microsoft.com/office/drawing/2014/main" val="3608597370"/>
                  </a:ext>
                </a:extLst>
              </a:tr>
              <a:tr h="370840">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Reason</a:t>
                      </a:r>
                      <a:r>
                        <a:rPr lang="en-US" sz="2400" baseline="0" dirty="0">
                          <a:solidFill>
                            <a:schemeClr val="bg2">
                              <a:lumMod val="75000"/>
                            </a:schemeClr>
                          </a:solidFill>
                          <a:latin typeface="Segoe UI" panose="020B0502040204020203" pitchFamily="34" charset="0"/>
                          <a:cs typeface="Segoe UI" panose="020B0502040204020203" pitchFamily="34" charset="0"/>
                        </a:rPr>
                        <a:t> behind condition or status of people served</a:t>
                      </a:r>
                    </a:p>
                    <a:p>
                      <a:pPr algn="ctr"/>
                      <a:endParaRPr lang="en-US" sz="2400" baseline="0" dirty="0">
                        <a:solidFill>
                          <a:schemeClr val="bg2">
                            <a:lumMod val="75000"/>
                          </a:schemeClr>
                        </a:solidFill>
                        <a:latin typeface="Segoe UI" panose="020B0502040204020203" pitchFamily="34" charset="0"/>
                        <a:cs typeface="Segoe UI" panose="020B0502040204020203" pitchFamily="34" charset="0"/>
                      </a:endParaRPr>
                    </a:p>
                    <a:p>
                      <a:pPr algn="ctr"/>
                      <a:endParaRPr lang="en-US" sz="2400"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tx2">
                        <a:lumMod val="25000"/>
                        <a:lumOff val="75000"/>
                      </a:schemeClr>
                    </a:solidFill>
                  </a:tcPr>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Approach</a:t>
                      </a:r>
                    </a:p>
                  </a:txBody>
                  <a:tcPr marL="77618" marR="77618">
                    <a:solidFill>
                      <a:schemeClr val="tx2">
                        <a:lumMod val="25000"/>
                        <a:lumOff val="75000"/>
                      </a:schemeClr>
                    </a:solidFill>
                  </a:tcPr>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Outputs/</a:t>
                      </a:r>
                    </a:p>
                    <a:p>
                      <a:pPr algn="ctr"/>
                      <a:r>
                        <a:rPr lang="en-US" sz="2400" dirty="0">
                          <a:solidFill>
                            <a:schemeClr val="bg2">
                              <a:lumMod val="75000"/>
                            </a:schemeClr>
                          </a:solidFill>
                          <a:latin typeface="Segoe UI" panose="020B0502040204020203" pitchFamily="34" charset="0"/>
                          <a:cs typeface="Segoe UI" panose="020B0502040204020203" pitchFamily="34" charset="0"/>
                        </a:rPr>
                        <a:t>Process Evaluation</a:t>
                      </a:r>
                    </a:p>
                  </a:txBody>
                  <a:tcPr marL="77618" marR="77618">
                    <a:solidFill>
                      <a:schemeClr val="tx2">
                        <a:lumMod val="25000"/>
                        <a:lumOff val="75000"/>
                      </a:schemeClr>
                    </a:solidFill>
                  </a:tcPr>
                </a:tc>
                <a:extLst>
                  <a:ext uri="{0D108BD9-81ED-4DB2-BD59-A6C34878D82A}">
                    <a16:rowId xmlns:a16="http://schemas.microsoft.com/office/drawing/2014/main" val="2674777520"/>
                  </a:ext>
                </a:extLst>
              </a:tr>
            </a:tbl>
          </a:graphicData>
        </a:graphic>
      </p:graphicFrame>
      <p:pic>
        <p:nvPicPr>
          <p:cNvPr id="7" name="Picture 6"/>
          <p:cNvPicPr>
            <a:picLocks/>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554385" y="2565071"/>
            <a:ext cx="1352108" cy="695736"/>
          </a:xfrm>
          <a:prstGeom prst="rect">
            <a:avLst/>
          </a:prstGeom>
        </p:spPr>
      </p:pic>
    </p:spTree>
    <p:extLst>
      <p:ext uri="{BB962C8B-B14F-4D97-AF65-F5344CB8AC3E}">
        <p14:creationId xmlns:p14="http://schemas.microsoft.com/office/powerpoint/2010/main" val="283818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Outcomes/Indicators Might Be Called… </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828800" y="2168525"/>
            <a:ext cx="3000375" cy="3905250"/>
          </a:xfrm>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7887081" y="1968500"/>
            <a:ext cx="2990850" cy="4127500"/>
          </a:xfrm>
          <a:prstGeom prst="rect">
            <a:avLst/>
          </a:prstGeom>
        </p:spPr>
      </p:pic>
      <p:pic>
        <p:nvPicPr>
          <p:cNvPr id="6" name="Picture 5"/>
          <p:cNvPicPr>
            <a:picLocks/>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86578" y="1488940"/>
            <a:ext cx="1943100" cy="3962400"/>
          </a:xfrm>
          <a:prstGeom prst="rect">
            <a:avLst/>
          </a:prstGeom>
        </p:spPr>
      </p:pic>
      <p:sp>
        <p:nvSpPr>
          <p:cNvPr id="7" name="TextBox 6"/>
          <p:cNvSpPr txBox="1"/>
          <p:nvPr/>
        </p:nvSpPr>
        <p:spPr>
          <a:xfrm>
            <a:off x="3971544" y="3555484"/>
            <a:ext cx="1066800" cy="3810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Goals</a:t>
            </a:r>
          </a:p>
        </p:txBody>
      </p:sp>
      <p:sp>
        <p:nvSpPr>
          <p:cNvPr id="8" name="TextBox 7"/>
          <p:cNvSpPr txBox="1"/>
          <p:nvPr/>
        </p:nvSpPr>
        <p:spPr>
          <a:xfrm>
            <a:off x="1480566" y="4457700"/>
            <a:ext cx="1447800" cy="3810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Objectives</a:t>
            </a:r>
          </a:p>
        </p:txBody>
      </p:sp>
      <p:sp>
        <p:nvSpPr>
          <p:cNvPr id="9" name="TextBox 8"/>
          <p:cNvSpPr txBox="1"/>
          <p:nvPr/>
        </p:nvSpPr>
        <p:spPr>
          <a:xfrm>
            <a:off x="9867900" y="3413907"/>
            <a:ext cx="12192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Outcomes</a:t>
            </a:r>
          </a:p>
        </p:txBody>
      </p:sp>
      <p:sp>
        <p:nvSpPr>
          <p:cNvPr id="10" name="TextBox 9"/>
          <p:cNvSpPr txBox="1"/>
          <p:nvPr/>
        </p:nvSpPr>
        <p:spPr>
          <a:xfrm>
            <a:off x="7677912" y="4457700"/>
            <a:ext cx="1447800" cy="3810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Indicators</a:t>
            </a:r>
          </a:p>
        </p:txBody>
      </p:sp>
      <p:sp>
        <p:nvSpPr>
          <p:cNvPr id="11" name="TextBox 10"/>
          <p:cNvSpPr txBox="1"/>
          <p:nvPr/>
        </p:nvSpPr>
        <p:spPr>
          <a:xfrm>
            <a:off x="5824728" y="3592739"/>
            <a:ext cx="1066800" cy="3810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Impact</a:t>
            </a:r>
          </a:p>
        </p:txBody>
      </p:sp>
      <p:pic>
        <p:nvPicPr>
          <p:cNvPr id="13" name="Picture 12"/>
          <p:cNvPicPr>
            <a:picLocks/>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86578" y="3988832"/>
            <a:ext cx="1943100" cy="3962400"/>
          </a:xfrm>
          <a:prstGeom prst="rect">
            <a:avLst/>
          </a:prstGeom>
        </p:spPr>
      </p:pic>
      <p:sp>
        <p:nvSpPr>
          <p:cNvPr id="14" name="TextBox 13"/>
          <p:cNvSpPr txBox="1"/>
          <p:nvPr/>
        </p:nvSpPr>
        <p:spPr>
          <a:xfrm>
            <a:off x="5827395" y="6096000"/>
            <a:ext cx="1066800" cy="38100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Results</a:t>
            </a:r>
          </a:p>
        </p:txBody>
      </p:sp>
    </p:spTree>
    <p:extLst>
      <p:ext uri="{BB962C8B-B14F-4D97-AF65-F5344CB8AC3E}">
        <p14:creationId xmlns:p14="http://schemas.microsoft.com/office/powerpoint/2010/main" val="3310540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latin typeface="Microsoft PhagsPa" pitchFamily="34" charset="0"/>
              </a:rPr>
              <a:t>Outcomes</a:t>
            </a:r>
          </a:p>
        </p:txBody>
      </p:sp>
      <p:sp>
        <p:nvSpPr>
          <p:cNvPr id="3" name="Content Placeholder 2"/>
          <p:cNvSpPr>
            <a:spLocks noGrp="1"/>
          </p:cNvSpPr>
          <p:nvPr>
            <p:ph idx="1"/>
          </p:nvPr>
        </p:nvSpPr>
        <p:spPr>
          <a:xfrm>
            <a:off x="1877567" y="1447801"/>
            <a:ext cx="9625455" cy="4495800"/>
          </a:xfrm>
        </p:spPr>
        <p:txBody>
          <a:bodyPr/>
          <a:lstStyle/>
          <a:p>
            <a:pPr marL="57150" indent="0" algn="ctr">
              <a:buNone/>
            </a:pPr>
            <a:r>
              <a:rPr lang="en-US" sz="2000" b="1" dirty="0"/>
              <a:t>Purpose: To define the anticipated changes in those served by the program</a:t>
            </a:r>
          </a:p>
          <a:p>
            <a:pPr marL="457200" lvl="1" indent="0">
              <a:buNone/>
            </a:pPr>
            <a:endParaRPr lang="en-US" dirty="0"/>
          </a:p>
          <a:p>
            <a:pPr lvl="3">
              <a:buFont typeface="Wingdings" pitchFamily="2" charset="2"/>
              <a:buChar char="Ø"/>
            </a:pPr>
            <a:r>
              <a:rPr lang="en-US" sz="2400" dirty="0"/>
              <a:t>Short-term: knowledge, skills, attitudes</a:t>
            </a:r>
          </a:p>
          <a:p>
            <a:pPr lvl="3">
              <a:buFont typeface="Wingdings" pitchFamily="2" charset="2"/>
              <a:buChar char="Ø"/>
            </a:pPr>
            <a:r>
              <a:rPr lang="en-US" sz="2400" dirty="0"/>
              <a:t>Mid-term: behavior</a:t>
            </a:r>
          </a:p>
          <a:p>
            <a:pPr lvl="3">
              <a:buFont typeface="Wingdings" pitchFamily="2" charset="2"/>
              <a:buChar char="Ø"/>
            </a:pPr>
            <a:r>
              <a:rPr lang="en-US" sz="2400" dirty="0"/>
              <a:t>Long-term: status or condition</a:t>
            </a:r>
          </a:p>
          <a:p>
            <a:pPr marL="0" indent="0"/>
            <a:endParaRPr lang="en-US" dirty="0"/>
          </a:p>
          <a:p>
            <a:pPr marL="0" indent="0">
              <a:buNone/>
              <a:defRPr/>
            </a:pPr>
            <a:endParaRPr lang="en-US" dirty="0"/>
          </a:p>
          <a:p>
            <a:pPr marL="0" indent="0">
              <a:buNone/>
              <a:defRPr/>
            </a:pPr>
            <a:endParaRPr lang="en-US" dirty="0"/>
          </a:p>
        </p:txBody>
      </p:sp>
      <p:pic>
        <p:nvPicPr>
          <p:cNvPr id="2" name="Picture 1"/>
          <p:cNvPicPr>
            <a:picLocks/>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646358" y="4075323"/>
            <a:ext cx="5892800" cy="1676400"/>
          </a:xfrm>
          <a:prstGeom prst="rect">
            <a:avLst/>
          </a:prstGeom>
          <a:noFill/>
          <a:ln>
            <a:noFill/>
          </a:ln>
        </p:spPr>
      </p:pic>
      <p:sp>
        <p:nvSpPr>
          <p:cNvPr id="4" name="TextBox 3"/>
          <p:cNvSpPr txBox="1"/>
          <p:nvPr/>
        </p:nvSpPr>
        <p:spPr>
          <a:xfrm>
            <a:off x="2157983" y="5950813"/>
            <a:ext cx="906462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Calibri" pitchFamily="34" charset="0"/>
              </a:rPr>
              <a:t>Remember, outcomes relate to the needs and the people you are serving </a:t>
            </a:r>
          </a:p>
        </p:txBody>
      </p:sp>
    </p:spTree>
    <p:extLst>
      <p:ext uri="{BB962C8B-B14F-4D97-AF65-F5344CB8AC3E}">
        <p14:creationId xmlns:p14="http://schemas.microsoft.com/office/powerpoint/2010/main" val="404414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332" name="Group 36"/>
          <p:cNvGraphicFramePr>
            <a:graphicFrameLocks noGrp="1"/>
          </p:cNvGraphicFramePr>
          <p:nvPr>
            <p:ph idx="1"/>
          </p:nvPr>
        </p:nvGraphicFramePr>
        <p:xfrm>
          <a:off x="2176272" y="1545740"/>
          <a:ext cx="8955024" cy="4668906"/>
        </p:xfrm>
        <a:graphic>
          <a:graphicData uri="http://schemas.openxmlformats.org/drawingml/2006/table">
            <a:tbl>
              <a:tblPr/>
              <a:tblGrid>
                <a:gridCol w="4980432">
                  <a:extLst>
                    <a:ext uri="{9D8B030D-6E8A-4147-A177-3AD203B41FA5}">
                      <a16:colId xmlns:a16="http://schemas.microsoft.com/office/drawing/2014/main" val="20000"/>
                    </a:ext>
                  </a:extLst>
                </a:gridCol>
                <a:gridCol w="3974592">
                  <a:extLst>
                    <a:ext uri="{9D8B030D-6E8A-4147-A177-3AD203B41FA5}">
                      <a16:colId xmlns:a16="http://schemas.microsoft.com/office/drawing/2014/main" val="20001"/>
                    </a:ext>
                  </a:extLst>
                </a:gridCol>
              </a:tblGrid>
              <a:tr h="4079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accent1">
                              <a:lumMod val="50000"/>
                            </a:schemeClr>
                          </a:solidFill>
                          <a:effectLst/>
                          <a:latin typeface="Segoe UI" panose="020B0502040204020203" pitchFamily="34" charset="0"/>
                          <a:cs typeface="Calibri" pitchFamily="34" charset="0"/>
                        </a:rPr>
                        <a:t>Outputs</a:t>
                      </a:r>
                    </a:p>
                  </a:txBody>
                  <a:tcPr marL="74429" marR="7442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lumMod val="65000"/>
                              <a:lumOff val="35000"/>
                            </a:schemeClr>
                          </a:solidFill>
                          <a:effectLst/>
                          <a:latin typeface="Segoe UI" panose="020B0502040204020203" pitchFamily="34" charset="0"/>
                          <a:cs typeface="Calibri" pitchFamily="34" charset="0"/>
                        </a:rPr>
                        <a:t>Outcomes</a:t>
                      </a:r>
                    </a:p>
                  </a:txBody>
                  <a:tcPr marL="74429" marR="7442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18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1">
                              <a:lumMod val="50000"/>
                            </a:schemeClr>
                          </a:solidFill>
                          <a:effectLst/>
                          <a:latin typeface="Segoe UI" panose="020B0502040204020203" pitchFamily="34" charset="0"/>
                          <a:cs typeface="Calibri" pitchFamily="34" charset="0"/>
                        </a:rPr>
                        <a:t>Traditional</a:t>
                      </a:r>
                    </a:p>
                  </a:txBody>
                  <a:tcPr marL="74429" marR="7442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lumMod val="65000"/>
                              <a:lumOff val="35000"/>
                            </a:schemeClr>
                          </a:solidFill>
                          <a:effectLst/>
                          <a:latin typeface="Segoe UI" panose="020B0502040204020203" pitchFamily="34" charset="0"/>
                          <a:cs typeface="Calibri" pitchFamily="34" charset="0"/>
                        </a:rPr>
                        <a:t>Current and becoming more important</a:t>
                      </a:r>
                    </a:p>
                  </a:txBody>
                  <a:tcPr marL="74429" marR="7442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88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1">
                              <a:lumMod val="50000"/>
                            </a:schemeClr>
                          </a:solidFill>
                          <a:effectLst/>
                          <a:latin typeface="Segoe UI" panose="020B0502040204020203" pitchFamily="34" charset="0"/>
                          <a:cs typeface="Calibri" pitchFamily="34" charset="0"/>
                        </a:rPr>
                        <a:t>Program-focused</a:t>
                      </a:r>
                    </a:p>
                  </a:txBody>
                  <a:tcPr marL="74429" marR="7442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lumMod val="65000"/>
                              <a:lumOff val="35000"/>
                            </a:schemeClr>
                          </a:solidFill>
                          <a:effectLst/>
                          <a:latin typeface="Segoe UI" panose="020B0502040204020203" pitchFamily="34" charset="0"/>
                          <a:cs typeface="Calibri" pitchFamily="34" charset="0"/>
                        </a:rPr>
                        <a:t>Client-focused</a:t>
                      </a:r>
                    </a:p>
                  </a:txBody>
                  <a:tcPr marL="74429" marR="7442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8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1">
                              <a:lumMod val="50000"/>
                            </a:schemeClr>
                          </a:solidFill>
                          <a:effectLst/>
                          <a:latin typeface="Segoe UI" panose="020B0502040204020203" pitchFamily="34" charset="0"/>
                          <a:cs typeface="Calibri" pitchFamily="34" charset="0"/>
                        </a:rPr>
                        <a:t>Measures your approach</a:t>
                      </a:r>
                    </a:p>
                  </a:txBody>
                  <a:tcPr marL="74429" marR="7442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lumMod val="65000"/>
                              <a:lumOff val="35000"/>
                            </a:schemeClr>
                          </a:solidFill>
                          <a:effectLst/>
                          <a:latin typeface="Segoe UI" panose="020B0502040204020203" pitchFamily="34" charset="0"/>
                          <a:cs typeface="Calibri" pitchFamily="34" charset="0"/>
                        </a:rPr>
                        <a:t>Measures the changes clients</a:t>
                      </a:r>
                    </a:p>
                  </a:txBody>
                  <a:tcPr marL="74429" marR="7442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5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1">
                              <a:lumMod val="50000"/>
                            </a:schemeClr>
                          </a:solidFill>
                          <a:effectLst/>
                          <a:latin typeface="Segoe UI" panose="020B0502040204020203" pitchFamily="34" charset="0"/>
                          <a:cs typeface="Calibri" pitchFamily="34" charset="0"/>
                        </a:rPr>
                        <a:t>Connects to the approach</a:t>
                      </a:r>
                    </a:p>
                  </a:txBody>
                  <a:tcPr marL="74429" marR="7442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lumMod val="65000"/>
                              <a:lumOff val="35000"/>
                            </a:schemeClr>
                          </a:solidFill>
                          <a:effectLst/>
                          <a:latin typeface="Segoe UI" panose="020B0502040204020203" pitchFamily="34" charset="0"/>
                          <a:cs typeface="Calibri" pitchFamily="34" charset="0"/>
                        </a:rPr>
                        <a:t>Connects to the need</a:t>
                      </a:r>
                    </a:p>
                  </a:txBody>
                  <a:tcPr marL="74429" marR="7442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965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1">
                              <a:lumMod val="50000"/>
                            </a:schemeClr>
                          </a:solidFill>
                          <a:effectLst/>
                          <a:latin typeface="Segoe UI" panose="020B0502040204020203" pitchFamily="34" charset="0"/>
                          <a:cs typeface="Calibri" pitchFamily="34" charset="0"/>
                        </a:rPr>
                        <a:t>General Examples: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accent1">
                              <a:lumMod val="50000"/>
                            </a:schemeClr>
                          </a:solidFill>
                          <a:effectLst/>
                          <a:latin typeface="Segoe UI" panose="020B0502040204020203" pitchFamily="34" charset="0"/>
                          <a:cs typeface="Calibri" pitchFamily="34" charset="0"/>
                        </a:rPr>
                        <a:t>Number of classes taught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accent1">
                              <a:lumMod val="50000"/>
                            </a:schemeClr>
                          </a:solidFill>
                          <a:effectLst/>
                          <a:latin typeface="Segoe UI" panose="020B0502040204020203" pitchFamily="34" charset="0"/>
                          <a:cs typeface="Calibri" pitchFamily="34" charset="0"/>
                        </a:rPr>
                        <a:t>Number of counseling sessions held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accent1">
                              <a:lumMod val="50000"/>
                            </a:schemeClr>
                          </a:solidFill>
                          <a:effectLst/>
                          <a:latin typeface="Segoe UI" panose="020B0502040204020203" pitchFamily="34" charset="0"/>
                          <a:cs typeface="Calibri" pitchFamily="34" charset="0"/>
                        </a:rPr>
                        <a:t>Number enrolled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accent1">
                              <a:lumMod val="50000"/>
                            </a:schemeClr>
                          </a:solidFill>
                          <a:effectLst/>
                          <a:latin typeface="Segoe UI" panose="020B0502040204020203" pitchFamily="34" charset="0"/>
                          <a:cs typeface="Calibri" pitchFamily="34" charset="0"/>
                        </a:rPr>
                        <a:t>Participant satisfaction</a:t>
                      </a:r>
                    </a:p>
                  </a:txBody>
                  <a:tcPr marL="74429" marR="7442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lumMod val="65000"/>
                              <a:lumOff val="35000"/>
                            </a:schemeClr>
                          </a:solidFill>
                          <a:effectLst/>
                          <a:latin typeface="Segoe UI" panose="020B0502040204020203" pitchFamily="34" charset="0"/>
                          <a:cs typeface="Calibri" pitchFamily="34" charset="0"/>
                        </a:rPr>
                        <a:t>General Examples: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lumMod val="65000"/>
                              <a:lumOff val="35000"/>
                            </a:schemeClr>
                          </a:solidFill>
                          <a:effectLst/>
                          <a:latin typeface="Segoe UI" panose="020B0502040204020203" pitchFamily="34" charset="0"/>
                          <a:cs typeface="Calibri" pitchFamily="34" charset="0"/>
                        </a:rPr>
                        <a:t>Increased job performance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lumMod val="65000"/>
                              <a:lumOff val="35000"/>
                            </a:schemeClr>
                          </a:solidFill>
                          <a:effectLst/>
                          <a:latin typeface="Segoe UI" panose="020B0502040204020203" pitchFamily="34" charset="0"/>
                          <a:cs typeface="Calibri" pitchFamily="34" charset="0"/>
                        </a:rPr>
                        <a:t>Decreased anxiety</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lumMod val="65000"/>
                              <a:lumOff val="35000"/>
                            </a:schemeClr>
                          </a:solidFill>
                          <a:effectLst/>
                          <a:latin typeface="Segoe UI" panose="020B0502040204020203" pitchFamily="34" charset="0"/>
                          <a:cs typeface="Calibri" pitchFamily="34" charset="0"/>
                        </a:rPr>
                        <a:t>Increased health status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lumMod val="65000"/>
                              <a:lumOff val="35000"/>
                            </a:schemeClr>
                          </a:solidFill>
                          <a:effectLst/>
                          <a:latin typeface="Segoe UI" panose="020B0502040204020203" pitchFamily="34" charset="0"/>
                          <a:cs typeface="Calibri" pitchFamily="34" charset="0"/>
                        </a:rPr>
                        <a:t>Increased skills and knowledge</a:t>
                      </a:r>
                    </a:p>
                  </a:txBody>
                  <a:tcPr marL="74429" marR="7442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What’s the Difference?</a:t>
            </a:r>
          </a:p>
        </p:txBody>
      </p:sp>
      <p:cxnSp>
        <p:nvCxnSpPr>
          <p:cNvPr id="4" name="Straight Arrow Connector 3"/>
          <p:cNvCxnSpPr/>
          <p:nvPr/>
        </p:nvCxnSpPr>
        <p:spPr>
          <a:xfrm flipV="1">
            <a:off x="5340096" y="4681728"/>
            <a:ext cx="1700784" cy="12192"/>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p:cNvCxnSpPr/>
          <p:nvPr/>
        </p:nvCxnSpPr>
        <p:spPr>
          <a:xfrm>
            <a:off x="4328160" y="5419344"/>
            <a:ext cx="2712720" cy="609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p:cNvCxnSpPr/>
          <p:nvPr/>
        </p:nvCxnSpPr>
        <p:spPr>
          <a:xfrm flipV="1">
            <a:off x="4986528" y="5803392"/>
            <a:ext cx="2054352" cy="7507"/>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p:nvPr/>
        </p:nvCxnSpPr>
        <p:spPr>
          <a:xfrm flipV="1">
            <a:off x="6493666" y="5059680"/>
            <a:ext cx="547214" cy="12192"/>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20310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latin typeface="Microsoft PhagsPa" pitchFamily="34" charset="0"/>
              </a:rPr>
              <a:t>Short-Term Outcomes</a:t>
            </a:r>
          </a:p>
        </p:txBody>
      </p:sp>
      <p:pic>
        <p:nvPicPr>
          <p:cNvPr id="15364"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743200" y="1905000"/>
            <a:ext cx="6553200" cy="3810000"/>
          </a:xfrm>
        </p:spPr>
      </p:pic>
      <p:sp>
        <p:nvSpPr>
          <p:cNvPr id="15365" name="Rectangle 11"/>
          <p:cNvSpPr>
            <a:spLocks noChangeArrowheads="1"/>
          </p:cNvSpPr>
          <p:nvPr/>
        </p:nvSpPr>
        <p:spPr bwMode="auto">
          <a:xfrm>
            <a:off x="5105400" y="2438400"/>
            <a:ext cx="4191000" cy="272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rPr>
              <a:t>The first benefits or changes participants experience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rPr>
              <a:t>They are often a change in:</a:t>
            </a:r>
          </a:p>
          <a:p>
            <a:pPr marL="800066" marR="0" lvl="1" indent="-342885"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en-US" sz="24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rPr>
              <a:t>Knowledge</a:t>
            </a:r>
          </a:p>
          <a:p>
            <a:pPr marL="800066" marR="0" lvl="1" indent="-342885"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en-US" sz="24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rPr>
              <a:t>Attitudes</a:t>
            </a:r>
          </a:p>
          <a:p>
            <a:pPr marL="800066" marR="0" lvl="1" indent="-342885" algn="l" defTabSz="457200" rtl="0" eaLnBrk="1" fontAlgn="base" latinLnBrk="0" hangingPunct="1">
              <a:lnSpc>
                <a:spcPct val="100000"/>
              </a:lnSpc>
              <a:spcBef>
                <a:spcPct val="0"/>
              </a:spcBef>
              <a:spcAft>
                <a:spcPct val="0"/>
              </a:spcAft>
              <a:buClrTx/>
              <a:buSzTx/>
              <a:buFont typeface="Wingdings" pitchFamily="2" charset="2"/>
              <a:buChar char="ü"/>
              <a:tabLst/>
              <a:defRPr/>
            </a:pPr>
            <a:r>
              <a:rPr kumimoji="0" lang="en-US" sz="24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rPr>
              <a:t>Skills</a:t>
            </a:r>
          </a:p>
        </p:txBody>
      </p:sp>
    </p:spTree>
    <p:extLst>
      <p:ext uri="{BB962C8B-B14F-4D97-AF65-F5344CB8AC3E}">
        <p14:creationId xmlns:p14="http://schemas.microsoft.com/office/powerpoint/2010/main" val="237290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808" y="198120"/>
            <a:ext cx="10018713" cy="1303509"/>
          </a:xfrm>
        </p:spPr>
        <p:txBody>
          <a:bodyPr>
            <a:normAutofit/>
          </a:bodyPr>
          <a:lstStyle/>
          <a:p>
            <a:pPr algn="ctr"/>
            <a:r>
              <a:rPr lang="en-US" sz="2800" dirty="0">
                <a:latin typeface="Microsoft PhagsPa" panose="020B0502040204020203" pitchFamily="34" charset="0"/>
              </a:rPr>
              <a:t>Proposal Writing Basics</a:t>
            </a:r>
            <a:br>
              <a:rPr lang="en-US" sz="3600" dirty="0">
                <a:latin typeface="Microsoft PhagsPa" panose="020B0502040204020203" pitchFamily="34" charset="0"/>
              </a:rPr>
            </a:br>
            <a:r>
              <a:rPr lang="en-US" sz="3600" dirty="0">
                <a:latin typeface="Microsoft PhagsPa" panose="020B0502040204020203" pitchFamily="34" charset="0"/>
              </a:rPr>
              <a:t>Know Who You Are Writing To</a:t>
            </a:r>
          </a:p>
        </p:txBody>
      </p:sp>
      <p:pic>
        <p:nvPicPr>
          <p:cNvPr id="24" name="Content Placeholder 23" descr="computer.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52338" y="2556901"/>
            <a:ext cx="2742440" cy="2104310"/>
          </a:xfrm>
        </p:spPr>
      </p:pic>
      <p:sp>
        <p:nvSpPr>
          <p:cNvPr id="25" name="Content Placeholder 24"/>
          <p:cNvSpPr>
            <a:spLocks noGrp="1"/>
          </p:cNvSpPr>
          <p:nvPr>
            <p:ph sz="half" idx="2"/>
          </p:nvPr>
        </p:nvSpPr>
        <p:spPr>
          <a:xfrm>
            <a:off x="4906537" y="2389631"/>
            <a:ext cx="6958361" cy="4031171"/>
          </a:xfrm>
        </p:spPr>
        <p:txBody>
          <a:bodyPr>
            <a:normAutofit fontScale="85000" lnSpcReduction="20000"/>
          </a:bodyPr>
          <a:lstStyle/>
          <a:p>
            <a:r>
              <a:rPr lang="en-US" sz="2400" dirty="0">
                <a:latin typeface="Segoe UI" panose="020B0502040204020203" pitchFamily="34" charset="0"/>
                <a:cs typeface="Segoe UI" panose="020B0502040204020203" pitchFamily="34" charset="0"/>
              </a:rPr>
              <a:t>Who is reviewing and scoring the proposal? </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Avoid jargon and excessive acronyms</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Assume that the reader knows nothing about your community, population served, organization, or project</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Be interesting!</a:t>
            </a:r>
          </a:p>
          <a:p>
            <a:pPr marL="0" indent="0">
              <a:buNone/>
            </a:pPr>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Include a story to capture the heart and mind of the reader</a:t>
            </a:r>
          </a:p>
          <a:p>
            <a:endParaRPr lang="en-US" dirty="0"/>
          </a:p>
          <a:p>
            <a:endParaRPr lang="en-US" dirty="0"/>
          </a:p>
        </p:txBody>
      </p:sp>
    </p:spTree>
    <p:extLst>
      <p:ext uri="{BB962C8B-B14F-4D97-AF65-F5344CB8AC3E}">
        <p14:creationId xmlns:p14="http://schemas.microsoft.com/office/powerpoint/2010/main" val="144746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br>
              <a:rPr lang="en-US" dirty="0"/>
            </a:br>
            <a:r>
              <a:rPr lang="en-US" dirty="0"/>
              <a:t>Example: NICU Family Support Network</a:t>
            </a:r>
            <a:br>
              <a:rPr lang="en-US" dirty="0">
                <a:latin typeface="Microsoft PhagsPa" pitchFamily="34" charset="0"/>
              </a:rPr>
            </a:br>
            <a:r>
              <a:rPr lang="en-US" dirty="0"/>
              <a:t>Short-Term Outcome</a:t>
            </a:r>
            <a:br>
              <a:rPr lang="en-US" dirty="0"/>
            </a:br>
            <a:endParaRPr lang="en-US" dirty="0"/>
          </a:p>
        </p:txBody>
      </p:sp>
      <p:sp>
        <p:nvSpPr>
          <p:cNvPr id="316419" name="Rectangle 3"/>
          <p:cNvSpPr>
            <a:spLocks noGrp="1" noChangeArrowheads="1"/>
          </p:cNvSpPr>
          <p:nvPr>
            <p:ph idx="1"/>
          </p:nvPr>
        </p:nvSpPr>
        <p:spPr>
          <a:xfrm>
            <a:off x="2057400" y="1414272"/>
            <a:ext cx="5347010" cy="4425696"/>
          </a:xfrm>
        </p:spPr>
        <p:txBody>
          <a:bodyPr>
            <a:normAutofit fontScale="92500"/>
          </a:bodyPr>
          <a:lstStyle/>
          <a:p>
            <a:pPr marL="0" indent="0" defTabSz="914962">
              <a:buNone/>
              <a:defRPr/>
            </a:pPr>
            <a:endParaRPr lang="en-US" dirty="0"/>
          </a:p>
          <a:p>
            <a:pPr marL="0" indent="0" algn="ctr" defTabSz="914962">
              <a:buNone/>
              <a:defRPr/>
            </a:pPr>
            <a:endParaRPr lang="en-US" dirty="0"/>
          </a:p>
          <a:p>
            <a:pPr marL="0" indent="0" defTabSz="914962">
              <a:buNone/>
              <a:defRPr/>
            </a:pPr>
            <a:r>
              <a:rPr lang="en-US" dirty="0"/>
              <a:t>(Approach) If parents are provided a clear road map to access services at the hospital and/or have support from other parents with similar experiences…</a:t>
            </a:r>
          </a:p>
          <a:p>
            <a:pPr marL="342216" indent="-342216" defTabSz="914962">
              <a:defRPr/>
            </a:pPr>
            <a:endParaRPr lang="en-US" dirty="0"/>
          </a:p>
          <a:p>
            <a:pPr marL="0" indent="0">
              <a:buNone/>
            </a:pPr>
            <a:r>
              <a:rPr lang="en-US" dirty="0"/>
              <a:t>(Short-term outcome): Then parents will have the resources/information they need to care for themselves and their infants. </a:t>
            </a:r>
          </a:p>
          <a:p>
            <a:pPr marL="342216" indent="-342216" defTabSz="914962">
              <a:defRPr/>
            </a:pPr>
            <a:endParaRPr lang="en-US" dirty="0"/>
          </a:p>
        </p:txBody>
      </p:sp>
      <p:pic>
        <p:nvPicPr>
          <p:cNvPr id="5" name="Picture 4" descr="A person holding a baby&#10;&#10;Description automatically generated">
            <a:extLst>
              <a:ext uri="{FF2B5EF4-FFF2-40B4-BE49-F238E27FC236}">
                <a16:creationId xmlns:a16="http://schemas.microsoft.com/office/drawing/2014/main" id="{7DEFED3F-DE11-53CC-9146-06DF68F122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91425" y="2590800"/>
            <a:ext cx="3810000" cy="2667000"/>
          </a:xfrm>
          <a:prstGeom prst="rect">
            <a:avLst/>
          </a:prstGeom>
        </p:spPr>
      </p:pic>
    </p:spTree>
    <p:extLst>
      <p:ext uri="{BB962C8B-B14F-4D97-AF65-F5344CB8AC3E}">
        <p14:creationId xmlns:p14="http://schemas.microsoft.com/office/powerpoint/2010/main" val="279116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latin typeface="Microsoft PhagsPa" pitchFamily="34" charset="0"/>
              </a:rPr>
              <a:t>Mid-Term Outcomes</a:t>
            </a:r>
          </a:p>
        </p:txBody>
      </p:sp>
      <p:pic>
        <p:nvPicPr>
          <p:cNvPr id="17411" name="Picture 2"/>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00200"/>
            <a:ext cx="865936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Grp="1" noChangeArrowheads="1"/>
          </p:cNvSpPr>
          <p:nvPr>
            <p:ph idx="1"/>
          </p:nvPr>
        </p:nvSpPr>
        <p:spPr>
          <a:xfrm>
            <a:off x="5352288" y="2514600"/>
            <a:ext cx="4754880" cy="3276600"/>
          </a:xfrm>
        </p:spPr>
        <p:txBody>
          <a:bodyPr>
            <a:normAutofit/>
          </a:bodyPr>
          <a:lstStyle/>
          <a:p>
            <a:pPr marL="0" indent="0">
              <a:buNone/>
            </a:pPr>
            <a:r>
              <a:rPr lang="en-US" dirty="0"/>
              <a:t>Link a program’s initial outcomes to the longer-term outcomes for its participants</a:t>
            </a:r>
          </a:p>
          <a:p>
            <a:pPr marL="0" indent="0">
              <a:buNone/>
            </a:pPr>
            <a:endParaRPr lang="en-US" dirty="0"/>
          </a:p>
          <a:p>
            <a:pPr marL="0" indent="0">
              <a:buNone/>
            </a:pPr>
            <a:r>
              <a:rPr lang="en-US" dirty="0"/>
              <a:t>Are usually changes in behavior that result from participant’s new knowledge </a:t>
            </a:r>
          </a:p>
        </p:txBody>
      </p:sp>
    </p:spTree>
    <p:extLst>
      <p:ext uri="{BB962C8B-B14F-4D97-AF65-F5344CB8AC3E}">
        <p14:creationId xmlns:p14="http://schemas.microsoft.com/office/powerpoint/2010/main" val="742624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dirty="0"/>
              <a:t>Example: NICU Family Support Network</a:t>
            </a:r>
            <a:br>
              <a:rPr lang="en-US" dirty="0"/>
            </a:br>
            <a:r>
              <a:rPr lang="en-US" dirty="0"/>
              <a:t>Mid-Term Outcome</a:t>
            </a:r>
            <a:endParaRPr lang="en-US" dirty="0">
              <a:latin typeface="Microsoft PhagsPa" pitchFamily="34" charset="0"/>
            </a:endParaRPr>
          </a:p>
        </p:txBody>
      </p:sp>
      <p:sp>
        <p:nvSpPr>
          <p:cNvPr id="18435" name="Rectangle 3"/>
          <p:cNvSpPr>
            <a:spLocks noGrp="1" noChangeArrowheads="1"/>
          </p:cNvSpPr>
          <p:nvPr>
            <p:ph idx="1"/>
          </p:nvPr>
        </p:nvSpPr>
        <p:spPr>
          <a:xfrm>
            <a:off x="6345458" y="1621535"/>
            <a:ext cx="4968718" cy="4639203"/>
          </a:xfrm>
        </p:spPr>
        <p:txBody>
          <a:bodyPr/>
          <a:lstStyle/>
          <a:p>
            <a:pPr>
              <a:buNone/>
            </a:pPr>
            <a:endParaRPr lang="en-US" dirty="0"/>
          </a:p>
          <a:p>
            <a:pPr>
              <a:buNone/>
            </a:pPr>
            <a:r>
              <a:rPr lang="en-US" dirty="0"/>
              <a:t>(Short-term outcome): If parents have the resources/information they need to care for themselves and their infants. …</a:t>
            </a:r>
          </a:p>
          <a:p>
            <a:pPr>
              <a:buNone/>
            </a:pPr>
            <a:r>
              <a:rPr lang="en-US" dirty="0"/>
              <a:t>(Mid-term outcome): Then parents will access the emotional support they need from professionals and peers. </a:t>
            </a:r>
          </a:p>
          <a:p>
            <a:pPr>
              <a:buFontTx/>
              <a:buNone/>
            </a:pPr>
            <a:endParaRPr lang="en-US" dirty="0"/>
          </a:p>
        </p:txBody>
      </p:sp>
      <p:pic>
        <p:nvPicPr>
          <p:cNvPr id="4" name="Picture 3" descr="A picture containing person, holding, blue, posing&#10;&#10;Description automatically generated">
            <a:extLst>
              <a:ext uri="{FF2B5EF4-FFF2-40B4-BE49-F238E27FC236}">
                <a16:creationId xmlns:a16="http://schemas.microsoft.com/office/drawing/2014/main" id="{0F391E32-13A9-2F48-9620-37DC93A4D0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26255" y="2076449"/>
            <a:ext cx="3920289" cy="3724275"/>
          </a:xfrm>
          <a:prstGeom prst="rect">
            <a:avLst/>
          </a:prstGeom>
        </p:spPr>
      </p:pic>
    </p:spTree>
    <p:extLst>
      <p:ext uri="{BB962C8B-B14F-4D97-AF65-F5344CB8AC3E}">
        <p14:creationId xmlns:p14="http://schemas.microsoft.com/office/powerpoint/2010/main" val="717108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76600" y="304800"/>
            <a:ext cx="7162800" cy="914400"/>
          </a:xfrm>
        </p:spPr>
        <p:txBody>
          <a:bodyPr/>
          <a:lstStyle/>
          <a:p>
            <a:r>
              <a:rPr lang="en-US" dirty="0"/>
              <a:t>Long-Term Outcomes</a:t>
            </a:r>
          </a:p>
        </p:txBody>
      </p:sp>
      <p:pic>
        <p:nvPicPr>
          <p:cNvPr id="19459" name="Content Placeholder 6"/>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743201" y="1658112"/>
            <a:ext cx="7543800" cy="4419600"/>
          </a:xfrm>
        </p:spPr>
      </p:pic>
      <p:sp>
        <p:nvSpPr>
          <p:cNvPr id="19460" name="Rectangle 7"/>
          <p:cNvSpPr>
            <a:spLocks noChangeArrowheads="1"/>
          </p:cNvSpPr>
          <p:nvPr/>
        </p:nvSpPr>
        <p:spPr bwMode="auto">
          <a:xfrm>
            <a:off x="3072385" y="2492153"/>
            <a:ext cx="4408487" cy="275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p>
            <a:pPr marL="533377" marR="0" lvl="0" indent="-533377"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rPr>
              <a:t>	The ultimate outcomes a program desires to achieve for its participants</a:t>
            </a:r>
          </a:p>
          <a:p>
            <a:pPr marL="533377" marR="0" lvl="0" indent="-533377" algn="l" defTabSz="457200"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endParaRPr>
          </a:p>
          <a:p>
            <a:pPr marL="533377" marR="0" lvl="0" indent="-533377"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rPr>
              <a:t>	They represent meaningful changes for participants, usually in their condition or status</a:t>
            </a:r>
          </a:p>
        </p:txBody>
      </p:sp>
    </p:spTree>
    <p:extLst>
      <p:ext uri="{BB962C8B-B14F-4D97-AF65-F5344CB8AC3E}">
        <p14:creationId xmlns:p14="http://schemas.microsoft.com/office/powerpoint/2010/main" val="2124034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br>
              <a:rPr lang="en-US" dirty="0"/>
            </a:br>
            <a:r>
              <a:rPr lang="en-US" dirty="0"/>
              <a:t>Example: NICU Family Support Network</a:t>
            </a:r>
            <a:br>
              <a:rPr lang="en-US" dirty="0"/>
            </a:br>
            <a:r>
              <a:rPr lang="en-US" dirty="0"/>
              <a:t>Long-Term Outcome</a:t>
            </a:r>
            <a:br>
              <a:rPr lang="en-US" dirty="0"/>
            </a:br>
            <a:endParaRPr lang="en-US" dirty="0"/>
          </a:p>
        </p:txBody>
      </p:sp>
      <p:sp>
        <p:nvSpPr>
          <p:cNvPr id="20483" name="Rectangle 3"/>
          <p:cNvSpPr>
            <a:spLocks noGrp="1" noChangeArrowheads="1"/>
          </p:cNvSpPr>
          <p:nvPr>
            <p:ph idx="1"/>
          </p:nvPr>
        </p:nvSpPr>
        <p:spPr>
          <a:xfrm>
            <a:off x="2114938" y="1903445"/>
            <a:ext cx="5486400" cy="3828786"/>
          </a:xfrm>
        </p:spPr>
        <p:txBody>
          <a:bodyPr>
            <a:normAutofit/>
          </a:bodyPr>
          <a:lstStyle/>
          <a:p>
            <a:pPr>
              <a:buFontTx/>
              <a:buNone/>
            </a:pPr>
            <a:endParaRPr lang="en-US" dirty="0"/>
          </a:p>
          <a:p>
            <a:pPr>
              <a:buNone/>
            </a:pPr>
            <a:r>
              <a:rPr lang="en-US" dirty="0"/>
              <a:t>(Mid-term outcome): If families access the emotional support they need from professionals and peers. </a:t>
            </a:r>
          </a:p>
          <a:p>
            <a:pPr>
              <a:buFontTx/>
              <a:buNone/>
            </a:pPr>
            <a:endParaRPr lang="en-US" dirty="0"/>
          </a:p>
          <a:p>
            <a:pPr>
              <a:buFontTx/>
              <a:buNone/>
            </a:pPr>
            <a:r>
              <a:rPr lang="en-US" dirty="0"/>
              <a:t>(Long-term outcome): Then parents will have less stress and/or increased ability to bond with their infants. </a:t>
            </a:r>
          </a:p>
        </p:txBody>
      </p:sp>
      <p:pic>
        <p:nvPicPr>
          <p:cNvPr id="4" name="Picture 3" descr="A person holding a baby&#10;&#10;Description automatically generated with medium confidence">
            <a:extLst>
              <a:ext uri="{FF2B5EF4-FFF2-40B4-BE49-F238E27FC236}">
                <a16:creationId xmlns:a16="http://schemas.microsoft.com/office/drawing/2014/main" id="{C66A3F72-E727-9A94-05CF-7066F20DCD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01338" y="2559196"/>
            <a:ext cx="4026027" cy="2683363"/>
          </a:xfrm>
          <a:prstGeom prst="rect">
            <a:avLst/>
          </a:prstGeom>
        </p:spPr>
      </p:pic>
    </p:spTree>
    <p:extLst>
      <p:ext uri="{BB962C8B-B14F-4D97-AF65-F5344CB8AC3E}">
        <p14:creationId xmlns:p14="http://schemas.microsoft.com/office/powerpoint/2010/main" val="4167585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1752601" y="133350"/>
            <a:ext cx="10110215" cy="1219200"/>
          </a:xfrm>
        </p:spPr>
        <p:txBody>
          <a:bodyPr>
            <a:normAutofit/>
          </a:bodyPr>
          <a:lstStyle/>
          <a:p>
            <a:r>
              <a:rPr lang="en-US" sz="3600" dirty="0">
                <a:latin typeface="Microsoft PhagsPa" pitchFamily="34" charset="0"/>
              </a:rPr>
              <a:t>Outcome Chains</a:t>
            </a:r>
          </a:p>
        </p:txBody>
      </p:sp>
      <p:sp>
        <p:nvSpPr>
          <p:cNvPr id="279556" name="Text Box 4"/>
          <p:cNvSpPr txBox="1">
            <a:spLocks noChangeArrowheads="1"/>
          </p:cNvSpPr>
          <p:nvPr/>
        </p:nvSpPr>
        <p:spPr bwMode="auto">
          <a:xfrm>
            <a:off x="1752601" y="1791853"/>
            <a:ext cx="6355079"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Calibri" pitchFamily="34" charset="0"/>
              </a:rPr>
              <a:t>Written from a client change perspective (</a:t>
            </a:r>
            <a:r>
              <a:rPr kumimoji="0" lang="en-US" sz="2400" b="0" i="0" u="none" strike="noStrike" kern="1200" cap="none" spc="0" normalizeH="0" baseline="0" noProof="0" dirty="0" err="1">
                <a:ln>
                  <a:noFill/>
                </a:ln>
                <a:solidFill>
                  <a:prstClr val="black">
                    <a:lumMod val="95000"/>
                    <a:lumOff val="5000"/>
                  </a:prstClr>
                </a:solidFill>
                <a:effectLst/>
                <a:uLnTx/>
                <a:uFillTx/>
                <a:latin typeface="Segoe UI" panose="020B0502040204020203" pitchFamily="34" charset="0"/>
                <a:ea typeface="+mn-ea"/>
                <a:cs typeface="Calibri" pitchFamily="34" charset="0"/>
              </a:rPr>
              <a:t>ie</a:t>
            </a:r>
            <a:r>
              <a:rPr kumimoji="0" lang="en-US" sz="2400"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Calibri" pitchFamily="34" charset="0"/>
              </a:rPr>
              <a:t>, “Parents will…”)</a:t>
            </a:r>
          </a:p>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Calibri" pitchFamily="34" charset="0"/>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Calibri" pitchFamily="34" charset="0"/>
              </a:rPr>
              <a:t>Timing…how you want to “punctuate” the time is up to you</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Calibri" pitchFamily="34" charset="0"/>
              </a:rPr>
              <a:t>You don’t have to have all three</a:t>
            </a:r>
          </a:p>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Calibri"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No right number of outcomes for a program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dirty="0">
              <a:ln>
                <a:noFill/>
              </a:ln>
              <a:solidFill>
                <a:prstClr val="black">
                  <a:lumMod val="95000"/>
                  <a:lumOff val="5000"/>
                </a:prstClr>
              </a:solidFill>
              <a:effectLst/>
              <a:uLnTx/>
              <a:uFillTx/>
              <a:latin typeface="Segoe UI" panose="020B0502040204020203" pitchFamily="34" charset="0"/>
              <a:ea typeface="+mn-ea"/>
              <a:cs typeface="Calibri" pitchFamily="34" charset="0"/>
            </a:endParaRPr>
          </a:p>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itchFamily="34" charset="0"/>
              <a:ea typeface="+mn-ea"/>
              <a:cs typeface="Calibri" pitchFamily="34" charset="0"/>
            </a:endParaRPr>
          </a:p>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Verdana" pitchFamily="34" charset="0"/>
              <a:ea typeface="+mn-ea"/>
              <a:cs typeface="Calibri" pitchFamily="34" charset="0"/>
            </a:endParaRP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7697724" y="2048256"/>
            <a:ext cx="4343400" cy="4292600"/>
          </a:xfrm>
          <a:prstGeom prst="rect">
            <a:avLst/>
          </a:prstGeom>
        </p:spPr>
      </p:pic>
    </p:spTree>
    <p:extLst>
      <p:ext uri="{BB962C8B-B14F-4D97-AF65-F5344CB8AC3E}">
        <p14:creationId xmlns:p14="http://schemas.microsoft.com/office/powerpoint/2010/main" val="4035408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00828" y="82898"/>
            <a:ext cx="7358742" cy="1216025"/>
          </a:xfrm>
        </p:spPr>
        <p:txBody>
          <a:bodyPr/>
          <a:lstStyle/>
          <a:p>
            <a:r>
              <a:rPr lang="en-US" dirty="0"/>
              <a:t>Indicators</a:t>
            </a:r>
          </a:p>
        </p:txBody>
      </p:sp>
      <p:pic>
        <p:nvPicPr>
          <p:cNvPr id="44036" name="Picture 4" descr="MCj02055940000[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465832" y="2133601"/>
            <a:ext cx="3276600" cy="3291840"/>
          </a:xfrm>
        </p:spPr>
      </p:pic>
      <p:sp>
        <p:nvSpPr>
          <p:cNvPr id="44035" name="Rectangle 3"/>
          <p:cNvSpPr>
            <a:spLocks noGrp="1" noChangeArrowheads="1"/>
          </p:cNvSpPr>
          <p:nvPr>
            <p:ph type="body" sz="half" idx="2"/>
          </p:nvPr>
        </p:nvSpPr>
        <p:spPr>
          <a:xfrm>
            <a:off x="6019801" y="1905000"/>
            <a:ext cx="5160263" cy="4267200"/>
          </a:xfrm>
        </p:spPr>
        <p:txBody>
          <a:bodyPr/>
          <a:lstStyle/>
          <a:p>
            <a:pPr marL="609600" indent="-609600"/>
            <a:r>
              <a:rPr lang="en-US" sz="2200" dirty="0"/>
              <a:t>The specific accomplishment to be achieved at the end an activity/approach; should be concrete and measurable</a:t>
            </a:r>
          </a:p>
          <a:p>
            <a:pPr marL="609600" indent="-609600"/>
            <a:endParaRPr lang="en-US" sz="2200" dirty="0"/>
          </a:p>
          <a:p>
            <a:pPr marL="609600" indent="-609600"/>
            <a:r>
              <a:rPr lang="en-US" sz="2200" dirty="0"/>
              <a:t>The specific statistics (</a:t>
            </a:r>
            <a:r>
              <a:rPr lang="en-US" sz="2200" dirty="0" err="1"/>
              <a:t>ie</a:t>
            </a:r>
            <a:r>
              <a:rPr lang="en-US" sz="2200" dirty="0"/>
              <a:t>, number or percent) the program anticipates participants will achieve </a:t>
            </a:r>
          </a:p>
          <a:p>
            <a:pPr marL="609600" indent="-609600"/>
            <a:endParaRPr lang="en-US" sz="2200" dirty="0"/>
          </a:p>
        </p:txBody>
      </p:sp>
      <p:sp>
        <p:nvSpPr>
          <p:cNvPr id="2" name="TextBox 1"/>
          <p:cNvSpPr txBox="1"/>
          <p:nvPr/>
        </p:nvSpPr>
        <p:spPr>
          <a:xfrm>
            <a:off x="2670048" y="1280160"/>
            <a:ext cx="838809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UI" panose="020B0502040204020203" pitchFamily="34" charset="0"/>
                <a:ea typeface="Microsoft Sans Serif" panose="020B0604020202020204" pitchFamily="34" charset="0"/>
                <a:cs typeface="Segoe UI" panose="020B0502040204020203" pitchFamily="34" charset="0"/>
              </a:rPr>
              <a:t>Purpose: To establish criteria to measure your outcomes</a:t>
            </a:r>
          </a:p>
        </p:txBody>
      </p:sp>
      <p:sp>
        <p:nvSpPr>
          <p:cNvPr id="3" name="TextBox 2"/>
          <p:cNvSpPr txBox="1"/>
          <p:nvPr/>
        </p:nvSpPr>
        <p:spPr>
          <a:xfrm>
            <a:off x="2670048" y="5867886"/>
            <a:ext cx="847997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Segoe UI" panose="020B0502040204020203" pitchFamily="34" charset="0"/>
                <a:ea typeface="Microsoft Sans Serif" panose="020B0604020202020204" pitchFamily="34" charset="0"/>
                <a:cs typeface="Segoe UI" panose="020B0502040204020203" pitchFamily="34" charset="0"/>
              </a:rPr>
              <a:t>SMART: Specific, Measurable, Achievable, Realistic, and Time-Framed</a:t>
            </a:r>
          </a:p>
        </p:txBody>
      </p:sp>
    </p:spTree>
    <p:extLst>
      <p:ext uri="{BB962C8B-B14F-4D97-AF65-F5344CB8AC3E}">
        <p14:creationId xmlns:p14="http://schemas.microsoft.com/office/powerpoint/2010/main" val="2366930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76400" y="302972"/>
            <a:ext cx="10018713" cy="999744"/>
          </a:xfrm>
        </p:spPr>
        <p:txBody>
          <a:bodyPr>
            <a:normAutofit fontScale="90000"/>
          </a:bodyPr>
          <a:lstStyle/>
          <a:p>
            <a:r>
              <a:rPr lang="en-US" sz="3600" dirty="0"/>
              <a:t>Example: NICU Family Support Network</a:t>
            </a:r>
            <a:br>
              <a:rPr lang="en-US" sz="3600" dirty="0">
                <a:latin typeface="Microsoft PhagsPa" panose="020B0502040204020203" pitchFamily="34" charset="0"/>
              </a:rPr>
            </a:br>
            <a:r>
              <a:rPr lang="en-US" sz="3600" dirty="0">
                <a:latin typeface="Microsoft PhagsPa" panose="020B0502040204020203" pitchFamily="34" charset="0"/>
              </a:rPr>
              <a:t>Indicators</a:t>
            </a:r>
            <a:br>
              <a:rPr lang="en-US" dirty="0"/>
            </a:br>
            <a:endParaRPr lang="en-US" dirty="0"/>
          </a:p>
        </p:txBody>
      </p:sp>
      <p:graphicFrame>
        <p:nvGraphicFramePr>
          <p:cNvPr id="350229" name="Group 21"/>
          <p:cNvGraphicFramePr>
            <a:graphicFrameLocks noGrp="1"/>
          </p:cNvGraphicFramePr>
          <p:nvPr>
            <p:ph sz="half" idx="1"/>
            <p:extLst>
              <p:ext uri="{D42A27DB-BD31-4B8C-83A1-F6EECF244321}">
                <p14:modId xmlns:p14="http://schemas.microsoft.com/office/powerpoint/2010/main" val="277043671"/>
              </p:ext>
            </p:extLst>
          </p:nvPr>
        </p:nvGraphicFramePr>
        <p:xfrm>
          <a:off x="2046514" y="1302716"/>
          <a:ext cx="9826171" cy="4687215"/>
        </p:xfrm>
        <a:graphic>
          <a:graphicData uri="http://schemas.openxmlformats.org/drawingml/2006/table">
            <a:tbl>
              <a:tblPr>
                <a:tableStyleId>{69CF1AB2-1976-4502-BF36-3FF5EA218861}</a:tableStyleId>
              </a:tblPr>
              <a:tblGrid>
                <a:gridCol w="3187959">
                  <a:extLst>
                    <a:ext uri="{9D8B030D-6E8A-4147-A177-3AD203B41FA5}">
                      <a16:colId xmlns:a16="http://schemas.microsoft.com/office/drawing/2014/main" val="20000"/>
                    </a:ext>
                  </a:extLst>
                </a:gridCol>
                <a:gridCol w="6638212">
                  <a:extLst>
                    <a:ext uri="{9D8B030D-6E8A-4147-A177-3AD203B41FA5}">
                      <a16:colId xmlns:a16="http://schemas.microsoft.com/office/drawing/2014/main" val="20001"/>
                    </a:ext>
                  </a:extLst>
                </a:gridCol>
              </a:tblGrid>
              <a:tr h="347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Outcomes</a:t>
                      </a:r>
                      <a:endParaRPr kumimoji="0" lang="en-US" sz="1800" b="1" i="0" u="none" strike="noStrike" cap="none" normalizeH="0" baseline="0" dirty="0">
                        <a:ln>
                          <a:noFill/>
                        </a:ln>
                        <a:solidFill>
                          <a:schemeClr val="bg1"/>
                        </a:solidFill>
                        <a:effectLst/>
                        <a:latin typeface="Segoe UI" panose="020B0502040204020203" pitchFamily="34" charset="0"/>
                        <a:cs typeface="Segoe UI" panose="020B0502040204020203" pitchFamily="34" charset="0"/>
                      </a:endParaRPr>
                    </a:p>
                  </a:txBody>
                  <a:tcPr horzOverflow="overflow">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Indicators</a:t>
                      </a:r>
                      <a:endParaRPr kumimoji="0" lang="en-US" sz="1800" b="1" i="0" u="none" strike="noStrike" cap="none" normalizeH="0" baseline="0" dirty="0">
                        <a:ln>
                          <a:noFill/>
                        </a:ln>
                        <a:solidFill>
                          <a:schemeClr val="bg1"/>
                        </a:solidFill>
                        <a:effectLst/>
                        <a:latin typeface="Segoe UI" panose="020B0502040204020203" pitchFamily="34" charset="0"/>
                        <a:cs typeface="Segoe UI" panose="020B0502040204020203" pitchFamily="34" charset="0"/>
                      </a:endParaRPr>
                    </a:p>
                  </a:txBody>
                  <a:tcPr horzOverflow="overflow">
                    <a:solidFill>
                      <a:schemeClr val="accent1">
                        <a:lumMod val="50000"/>
                      </a:schemeClr>
                    </a:solidFill>
                  </a:tcPr>
                </a:tc>
                <a:extLst>
                  <a:ext uri="{0D108BD9-81ED-4DB2-BD59-A6C34878D82A}">
                    <a16:rowId xmlns:a16="http://schemas.microsoft.com/office/drawing/2014/main" val="10000"/>
                  </a:ext>
                </a:extLst>
              </a:tr>
              <a:tr h="1494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Short-Term: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Parents will have the resources/information they need to care for themselves and their infants. </a:t>
                      </a:r>
                    </a:p>
                  </a:txBody>
                  <a:tcPr horzOverflow="overflow"/>
                </a:tc>
                <a:tc>
                  <a:txBody>
                    <a:bodyPr/>
                    <a:lstStyle/>
                    <a:p>
                      <a:pPr marL="0" indent="0">
                        <a:buFont typeface="+mj-lt"/>
                        <a:buNone/>
                      </a:pPr>
                      <a:r>
                        <a:rPr kumimoji="0" lang="en-US" sz="1800" u="none" strike="noStrike" cap="none" normalizeH="0" baseline="0" dirty="0">
                          <a:ln>
                            <a:noFill/>
                          </a:ln>
                          <a:effectLst/>
                          <a:latin typeface="Segoe UI" panose="020B0502040204020203" pitchFamily="34" charset="0"/>
                          <a:cs typeface="Segoe UI" panose="020B0502040204020203" pitchFamily="34" charset="0"/>
                        </a:rPr>
                        <a:t>Short-Term:</a:t>
                      </a:r>
                    </a:p>
                    <a:p>
                      <a:pPr marL="0" indent="0">
                        <a:buFont typeface="+mj-lt"/>
                        <a:buNone/>
                      </a:pPr>
                      <a:r>
                        <a:rPr kumimoji="0" lang="en-US" sz="1800" u="none" strike="noStrike" cap="none" normalizeH="0" baseline="0" dirty="0">
                          <a:ln>
                            <a:noFill/>
                          </a:ln>
                          <a:effectLst/>
                          <a:latin typeface="Segoe UI" panose="020B0502040204020203" pitchFamily="34" charset="0"/>
                          <a:cs typeface="Segoe UI" panose="020B0502040204020203" pitchFamily="34" charset="0"/>
                        </a:rPr>
                        <a:t>95% of parents with infants in the NICU will: (1) understand who their hospital contact person is; and (2) know who their family support person is. </a:t>
                      </a:r>
                    </a:p>
                  </a:txBody>
                  <a:tcPr horzOverflow="overflow"/>
                </a:tc>
                <a:extLst>
                  <a:ext uri="{0D108BD9-81ED-4DB2-BD59-A6C34878D82A}">
                    <a16:rowId xmlns:a16="http://schemas.microsoft.com/office/drawing/2014/main" val="10001"/>
                  </a:ext>
                </a:extLst>
              </a:tr>
              <a:tr h="1181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Mid-Term:</a:t>
                      </a:r>
                    </a:p>
                    <a:p>
                      <a:pPr>
                        <a:buNone/>
                      </a:pPr>
                      <a:r>
                        <a:rPr lang="en-US" dirty="0">
                          <a:latin typeface="Segoe UI" panose="020B0502040204020203" pitchFamily="34" charset="0"/>
                          <a:cs typeface="Segoe UI" panose="020B0502040204020203" pitchFamily="34" charset="0"/>
                        </a:rPr>
                        <a:t>Parents will access the emotional support they need from professionals and peers.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Mid-Term: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80% of parents with infants in the NICU will: (1) have at least three contacts with their family support person and/or attend support groups; and (2) seek out support from their hospital contact daily. </a:t>
                      </a:r>
                    </a:p>
                  </a:txBody>
                  <a:tcPr horzOverflow="overflow"/>
                </a:tc>
                <a:extLst>
                  <a:ext uri="{0D108BD9-81ED-4DB2-BD59-A6C34878D82A}">
                    <a16:rowId xmlns:a16="http://schemas.microsoft.com/office/drawing/2014/main" val="10002"/>
                  </a:ext>
                </a:extLst>
              </a:tr>
              <a:tr h="1285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Long-Term:</a:t>
                      </a:r>
                    </a:p>
                    <a:p>
                      <a:pPr marL="0" marR="0" lvl="0" indent="0" algn="l" defTabSz="914400" rtl="0" eaLnBrk="1" fontAlgn="base" latinLnBrk="0" hangingPunct="1">
                        <a:lnSpc>
                          <a:spcPct val="100000"/>
                        </a:lnSpc>
                        <a:spcBef>
                          <a:spcPct val="20000"/>
                        </a:spcBef>
                        <a:spcAft>
                          <a:spcPct val="0"/>
                        </a:spcAft>
                        <a:buClrTx/>
                        <a:buSzTx/>
                        <a:buFontTx/>
                        <a:buNone/>
                        <a:tabLst/>
                      </a:pPr>
                      <a:r>
                        <a:rPr lang="en-US" dirty="0">
                          <a:latin typeface="Segoe UI" panose="020B0502040204020203" pitchFamily="34" charset="0"/>
                          <a:cs typeface="Segoe UI" panose="020B0502040204020203" pitchFamily="34" charset="0"/>
                        </a:rPr>
                        <a:t>Parents will have less stress and/or increased ability to bond with their infants. </a:t>
                      </a:r>
                      <a:endParaRPr kumimoji="0" lang="en-US" sz="1800" u="none" strike="noStrike" cap="none" normalizeH="0" baseline="0" dirty="0">
                        <a:ln>
                          <a:noFill/>
                        </a:ln>
                        <a:effectLst/>
                        <a:latin typeface="Segoe UI" panose="020B0502040204020203" pitchFamily="34" charset="0"/>
                        <a:cs typeface="Segoe UI" panose="020B0502040204020203"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Long-Term: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70% of parents with infants in the NICU will report: (1) having the emotional support needed; and (2) be supported in creating the infant/parent bond. </a:t>
                      </a:r>
                    </a:p>
                  </a:txBody>
                  <a:tcP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95658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45271" y="146815"/>
            <a:ext cx="10018713" cy="1018699"/>
          </a:xfrm>
        </p:spPr>
        <p:txBody>
          <a:bodyPr/>
          <a:lstStyle/>
          <a:p>
            <a:r>
              <a:rPr lang="en-US" dirty="0">
                <a:latin typeface="Microsoft PhagsPa" pitchFamily="34" charset="0"/>
              </a:rPr>
              <a:t>Additional Outcome/Indicator Examples</a:t>
            </a:r>
          </a:p>
        </p:txBody>
      </p:sp>
      <p:pic>
        <p:nvPicPr>
          <p:cNvPr id="28675"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176017" y="1143288"/>
            <a:ext cx="710882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ChangeArrowheads="1"/>
          </p:cNvSpPr>
          <p:nvPr/>
        </p:nvSpPr>
        <p:spPr bwMode="auto">
          <a:xfrm>
            <a:off x="3590544" y="1699770"/>
            <a:ext cx="4572000"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p>
            <a:pPr marL="0" marR="0" lvl="0" indent="0" algn="l" defTabSz="457200" rtl="0" eaLnBrk="1" fontAlgn="base" latinLnBrk="0" hangingPunct="1">
              <a:lnSpc>
                <a:spcPct val="100000"/>
              </a:lnSpc>
              <a:spcBef>
                <a:spcPct val="0"/>
              </a:spcBef>
              <a:spcAft>
                <a:spcPct val="0"/>
              </a:spcAft>
              <a:buClrTx/>
              <a:buSzTx/>
              <a:buFont typeface="Wingdings" pitchFamily="2" charset="2"/>
              <a:buChar char="Ø"/>
              <a:tabLst/>
              <a:defRPr/>
            </a:pPr>
            <a:r>
              <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rPr>
              <a:t> Outcome: Parents read to their children more often</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endParaRPr>
          </a:p>
          <a:p>
            <a:pPr marL="0" marR="0" lvl="0" indent="0" algn="l" defTabSz="457200" rtl="0" eaLnBrk="1" fontAlgn="base" latinLnBrk="0" hangingPunct="1">
              <a:lnSpc>
                <a:spcPct val="100000"/>
              </a:lnSpc>
              <a:spcBef>
                <a:spcPct val="0"/>
              </a:spcBef>
              <a:spcAft>
                <a:spcPct val="0"/>
              </a:spcAft>
              <a:buClrTx/>
              <a:buSzTx/>
              <a:buFont typeface="Wingdings" pitchFamily="2" charset="2"/>
              <a:buChar char="Ø"/>
              <a:tabLst/>
              <a:defRPr/>
            </a:pPr>
            <a:r>
              <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rPr>
              <a:t> Indicator: 72 (60%) of parents will read to their children 5 days a week for a minimum of 30 minutes per day</a:t>
            </a:r>
          </a:p>
        </p:txBody>
      </p:sp>
      <p:pic>
        <p:nvPicPr>
          <p:cNvPr id="28677" name="Picture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176017" y="3866014"/>
            <a:ext cx="71088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ChangeArrowheads="1"/>
          </p:cNvSpPr>
          <p:nvPr/>
        </p:nvSpPr>
        <p:spPr bwMode="auto">
          <a:xfrm>
            <a:off x="5370576" y="4373688"/>
            <a:ext cx="4572000" cy="193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p>
            <a:pPr marL="342885" marR="0" lvl="0" indent="-342885" algn="l" defTabSz="457200" rtl="0" eaLnBrk="1" fontAlgn="base" latinLnBrk="0" hangingPunct="1">
              <a:lnSpc>
                <a:spcPct val="100000"/>
              </a:lnSpc>
              <a:spcBef>
                <a:spcPct val="0"/>
              </a:spcBef>
              <a:spcAft>
                <a:spcPct val="0"/>
              </a:spcAft>
              <a:buClrTx/>
              <a:buSzTx/>
              <a:buFont typeface="Wingdings" pitchFamily="2" charset="2"/>
              <a:buChar char="Ø"/>
              <a:tabLst/>
              <a:defRPr/>
            </a:pPr>
            <a:r>
              <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rPr>
              <a:t>Outcome: Job training graduates become gainfully employed</a:t>
            </a:r>
          </a:p>
          <a:p>
            <a:pPr marL="342885" marR="0" lvl="0" indent="-342885" algn="l" defTabSz="457200" rtl="0" eaLnBrk="1" fontAlgn="base" latinLnBrk="0" hangingPunct="1">
              <a:lnSpc>
                <a:spcPct val="100000"/>
              </a:lnSpc>
              <a:spcBef>
                <a:spcPct val="0"/>
              </a:spcBef>
              <a:spcAft>
                <a:spcPct val="0"/>
              </a:spcAft>
              <a:buClrTx/>
              <a:buSzTx/>
              <a:buFont typeface="Wingdings" pitchFamily="2" charset="2"/>
              <a:buChar char="Ø"/>
              <a:tabLst/>
              <a:defRPr/>
            </a:pP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endParaRPr>
          </a:p>
          <a:p>
            <a:pPr marL="342885" marR="0" lvl="0" indent="-342885" algn="l" defTabSz="457200" rtl="0" eaLnBrk="1" fontAlgn="base" latinLnBrk="0" hangingPunct="1">
              <a:lnSpc>
                <a:spcPct val="100000"/>
              </a:lnSpc>
              <a:spcBef>
                <a:spcPct val="0"/>
              </a:spcBef>
              <a:spcAft>
                <a:spcPct val="0"/>
              </a:spcAft>
              <a:buClrTx/>
              <a:buSzTx/>
              <a:buFont typeface="Wingdings" pitchFamily="2" charset="2"/>
              <a:buChar char="Ø"/>
              <a:tabLst/>
              <a:defRPr/>
            </a:pPr>
            <a:r>
              <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Calibri" pitchFamily="34" charset="0"/>
              </a:rPr>
              <a:t>Indicator: 10 (25%) of graduates will secure full time employment within 3 months of graduation</a:t>
            </a:r>
          </a:p>
        </p:txBody>
      </p:sp>
    </p:spTree>
    <p:extLst>
      <p:ext uri="{BB962C8B-B14F-4D97-AF65-F5344CB8AC3E}">
        <p14:creationId xmlns:p14="http://schemas.microsoft.com/office/powerpoint/2010/main" val="2840974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1557463" y="320041"/>
            <a:ext cx="10018713" cy="911352"/>
          </a:xfrm>
        </p:spPr>
        <p:txBody>
          <a:bodyPr/>
          <a:lstStyle/>
          <a:p>
            <a:pPr eaLnBrk="1" hangingPunct="1"/>
            <a:r>
              <a:rPr lang="en-US" dirty="0">
                <a:latin typeface="Microsoft PhagsPa" pitchFamily="34" charset="0"/>
              </a:rPr>
              <a:t>Approach</a:t>
            </a:r>
          </a:p>
        </p:txBody>
      </p:sp>
      <p:sp>
        <p:nvSpPr>
          <p:cNvPr id="126978" name="Rectangle 3"/>
          <p:cNvSpPr>
            <a:spLocks noGrp="1" noChangeArrowheads="1"/>
          </p:cNvSpPr>
          <p:nvPr>
            <p:ph sz="half" idx="1"/>
          </p:nvPr>
        </p:nvSpPr>
        <p:spPr>
          <a:xfrm>
            <a:off x="1719072" y="1752600"/>
            <a:ext cx="10277856" cy="1112520"/>
          </a:xfrm>
        </p:spPr>
        <p:txBody>
          <a:bodyPr>
            <a:normAutofit/>
          </a:bodyPr>
          <a:lstStyle/>
          <a:p>
            <a:pPr marL="0" indent="0" algn="ctr">
              <a:lnSpc>
                <a:spcPct val="80000"/>
              </a:lnSpc>
              <a:buNone/>
            </a:pPr>
            <a:r>
              <a:rPr lang="en-US" sz="2200" b="1" dirty="0">
                <a:latin typeface="Segoe UI" panose="020B0502040204020203" pitchFamily="34" charset="0"/>
                <a:cs typeface="Segoe UI" panose="020B0502040204020203" pitchFamily="34" charset="0"/>
              </a:rPr>
              <a:t>Purpose: To outline what you will do to meet your outcomes and indicators; what you will do to meet the root causes of the problem; how you will spend your money</a:t>
            </a:r>
          </a:p>
          <a:p>
            <a:pPr marL="0" indent="0">
              <a:lnSpc>
                <a:spcPct val="80000"/>
              </a:lnSpc>
              <a:buNone/>
            </a:pPr>
            <a:endParaRPr lang="en-US" sz="2400" dirty="0"/>
          </a:p>
          <a:p>
            <a:pPr lvl="1" eaLnBrk="1" hangingPunct="1">
              <a:lnSpc>
                <a:spcPct val="80000"/>
              </a:lnSpc>
              <a:buFont typeface="Wingdings" pitchFamily="2" charset="2"/>
              <a:buNone/>
            </a:pPr>
            <a:endParaRPr lang="en-US" dirty="0"/>
          </a:p>
        </p:txBody>
      </p:sp>
      <p:graphicFrame>
        <p:nvGraphicFramePr>
          <p:cNvPr id="4" name="Content Placeholder 5"/>
          <p:cNvGraphicFramePr>
            <a:graphicFrameLocks noGrp="1"/>
          </p:cNvGraphicFramePr>
          <p:nvPr>
            <p:ph idx="1"/>
          </p:nvPr>
        </p:nvGraphicFramePr>
        <p:xfrm>
          <a:off x="1760186" y="2584767"/>
          <a:ext cx="9980710" cy="3022767"/>
        </p:xfrm>
        <a:graphic>
          <a:graphicData uri="http://schemas.openxmlformats.org/drawingml/2006/table">
            <a:tbl>
              <a:tblPr firstRow="1" bandRow="1">
                <a:tableStyleId>{5C22544A-7EE6-4342-B048-85BDC9FD1C3A}</a:tableStyleId>
              </a:tblPr>
              <a:tblGrid>
                <a:gridCol w="3640870">
                  <a:extLst>
                    <a:ext uri="{9D8B030D-6E8A-4147-A177-3AD203B41FA5}">
                      <a16:colId xmlns:a16="http://schemas.microsoft.com/office/drawing/2014/main" val="600806532"/>
                    </a:ext>
                  </a:extLst>
                </a:gridCol>
                <a:gridCol w="3377184">
                  <a:extLst>
                    <a:ext uri="{9D8B030D-6E8A-4147-A177-3AD203B41FA5}">
                      <a16:colId xmlns:a16="http://schemas.microsoft.com/office/drawing/2014/main" val="102252521"/>
                    </a:ext>
                  </a:extLst>
                </a:gridCol>
                <a:gridCol w="2962656">
                  <a:extLst>
                    <a:ext uri="{9D8B030D-6E8A-4147-A177-3AD203B41FA5}">
                      <a16:colId xmlns:a16="http://schemas.microsoft.com/office/drawing/2014/main" val="1155692988"/>
                    </a:ext>
                  </a:extLst>
                </a:gridCol>
              </a:tblGrid>
              <a:tr h="672791">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Need</a:t>
                      </a:r>
                      <a:endParaRPr lang="en-US" sz="2400" b="1"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bg1">
                        <a:lumMod val="85000"/>
                      </a:schemeClr>
                    </a:solidFill>
                  </a:tcPr>
                </a:tc>
                <a:tc>
                  <a:txBody>
                    <a:bodyPr/>
                    <a:lstStyle/>
                    <a:p>
                      <a:pPr algn="ctr"/>
                      <a:r>
                        <a:rPr lang="en-US" sz="2400" dirty="0">
                          <a:latin typeface="Segoe UI" panose="020B0502040204020203" pitchFamily="34" charset="0"/>
                          <a:cs typeface="Segoe UI" panose="020B0502040204020203" pitchFamily="34" charset="0"/>
                        </a:rPr>
                        <a:t>Program</a:t>
                      </a:r>
                      <a:endParaRPr lang="en-US" sz="2400" b="1" dirty="0">
                        <a:latin typeface="Segoe UI" panose="020B0502040204020203" pitchFamily="34" charset="0"/>
                        <a:cs typeface="Segoe UI" panose="020B0502040204020203" pitchFamily="34" charset="0"/>
                      </a:endParaRPr>
                    </a:p>
                  </a:txBody>
                  <a:tcPr marL="77618" marR="77618"/>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Evaluation</a:t>
                      </a:r>
                      <a:endParaRPr lang="en-US" sz="2400" b="1"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bg1">
                        <a:lumMod val="85000"/>
                      </a:schemeClr>
                    </a:solidFill>
                  </a:tcPr>
                </a:tc>
                <a:extLst>
                  <a:ext uri="{0D108BD9-81ED-4DB2-BD59-A6C34878D82A}">
                    <a16:rowId xmlns:a16="http://schemas.microsoft.com/office/drawing/2014/main" val="2643203153"/>
                  </a:ext>
                </a:extLst>
              </a:tr>
              <a:tr h="1161256">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Condition</a:t>
                      </a:r>
                      <a:r>
                        <a:rPr lang="en-US" sz="2400" baseline="0" dirty="0">
                          <a:solidFill>
                            <a:schemeClr val="bg2">
                              <a:lumMod val="75000"/>
                            </a:schemeClr>
                          </a:solidFill>
                          <a:latin typeface="Segoe UI" panose="020B0502040204020203" pitchFamily="34" charset="0"/>
                          <a:cs typeface="Segoe UI" panose="020B0502040204020203" pitchFamily="34" charset="0"/>
                        </a:rPr>
                        <a:t> or status of population served</a:t>
                      </a:r>
                      <a:endParaRPr lang="en-US" sz="2400"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bg1">
                        <a:lumMod val="85000"/>
                      </a:schemeClr>
                    </a:solidFill>
                  </a:tcPr>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Outcomes</a:t>
                      </a:r>
                    </a:p>
                  </a:txBody>
                  <a:tcPr marL="77618" marR="77618">
                    <a:solidFill>
                      <a:schemeClr val="bg1">
                        <a:lumMod val="85000"/>
                      </a:schemeClr>
                    </a:solidFill>
                  </a:tcPr>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Indicators</a:t>
                      </a:r>
                    </a:p>
                  </a:txBody>
                  <a:tcPr marL="77618" marR="77618">
                    <a:solidFill>
                      <a:schemeClr val="bg1">
                        <a:lumMod val="85000"/>
                      </a:schemeClr>
                    </a:solidFill>
                  </a:tcPr>
                </a:tc>
                <a:extLst>
                  <a:ext uri="{0D108BD9-81ED-4DB2-BD59-A6C34878D82A}">
                    <a16:rowId xmlns:a16="http://schemas.microsoft.com/office/drawing/2014/main" val="4008254165"/>
                  </a:ext>
                </a:extLst>
              </a:tr>
              <a:tr h="1161256">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Reason</a:t>
                      </a:r>
                      <a:r>
                        <a:rPr lang="en-US" sz="2400" baseline="0" dirty="0">
                          <a:solidFill>
                            <a:schemeClr val="bg2">
                              <a:lumMod val="75000"/>
                            </a:schemeClr>
                          </a:solidFill>
                          <a:latin typeface="Segoe UI" panose="020B0502040204020203" pitchFamily="34" charset="0"/>
                          <a:cs typeface="Segoe UI" panose="020B0502040204020203" pitchFamily="34" charset="0"/>
                        </a:rPr>
                        <a:t> behind condition or status of people served</a:t>
                      </a:r>
                      <a:endParaRPr lang="en-US" sz="2400"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bg1">
                        <a:lumMod val="85000"/>
                      </a:schemeClr>
                    </a:solidFill>
                  </a:tcPr>
                </a:tc>
                <a:tc>
                  <a:txBody>
                    <a:bodyPr/>
                    <a:lstStyle/>
                    <a:p>
                      <a:pPr algn="ctr"/>
                      <a:r>
                        <a:rPr lang="en-US" sz="2400" dirty="0">
                          <a:latin typeface="Segoe UI" panose="020B0502040204020203" pitchFamily="34" charset="0"/>
                          <a:cs typeface="Segoe UI" panose="020B0502040204020203" pitchFamily="34" charset="0"/>
                        </a:rPr>
                        <a:t>Approach</a:t>
                      </a:r>
                      <a:endParaRPr lang="en-US" sz="2400" dirty="0">
                        <a:solidFill>
                          <a:schemeClr val="bg2">
                            <a:lumMod val="75000"/>
                          </a:schemeClr>
                        </a:solidFill>
                        <a:latin typeface="Segoe UI" panose="020B0502040204020203" pitchFamily="34" charset="0"/>
                        <a:cs typeface="Segoe UI" panose="020B0502040204020203" pitchFamily="34" charset="0"/>
                      </a:endParaRPr>
                    </a:p>
                  </a:txBody>
                  <a:tcPr marL="77618" marR="77618"/>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Outputs</a:t>
                      </a:r>
                    </a:p>
                  </a:txBody>
                  <a:tcPr marL="77618" marR="77618">
                    <a:solidFill>
                      <a:schemeClr val="bg1">
                        <a:lumMod val="85000"/>
                      </a:schemeClr>
                    </a:solidFill>
                  </a:tcPr>
                </a:tc>
                <a:extLst>
                  <a:ext uri="{0D108BD9-81ED-4DB2-BD59-A6C34878D82A}">
                    <a16:rowId xmlns:a16="http://schemas.microsoft.com/office/drawing/2014/main" val="1787091908"/>
                  </a:ext>
                </a:extLst>
              </a:tr>
            </a:tbl>
          </a:graphicData>
        </a:graphic>
      </p:graphicFrame>
    </p:spTree>
    <p:extLst>
      <p:ext uri="{BB962C8B-B14F-4D97-AF65-F5344CB8AC3E}">
        <p14:creationId xmlns:p14="http://schemas.microsoft.com/office/powerpoint/2010/main" val="203717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28600"/>
            <a:ext cx="10018713" cy="1241233"/>
          </a:xfrm>
        </p:spPr>
        <p:txBody>
          <a:bodyPr>
            <a:normAutofit/>
          </a:bodyPr>
          <a:lstStyle/>
          <a:p>
            <a:pPr algn="ctr"/>
            <a:r>
              <a:rPr lang="en-US" sz="2800" dirty="0">
                <a:latin typeface="Microsoft PhagsPa" panose="020B0502040204020203" pitchFamily="34" charset="0"/>
              </a:rPr>
              <a:t>Proposal Writing Basics</a:t>
            </a:r>
            <a:br>
              <a:rPr lang="en-US" sz="3600" dirty="0">
                <a:latin typeface="Microsoft PhagsPa" panose="020B0502040204020203" pitchFamily="34" charset="0"/>
              </a:rPr>
            </a:br>
            <a:r>
              <a:rPr lang="en-US" sz="3600" dirty="0">
                <a:latin typeface="Microsoft PhagsPa" panose="020B0502040204020203" pitchFamily="34" charset="0"/>
              </a:rPr>
              <a:t>Follow the Funder’s Directions</a:t>
            </a:r>
          </a:p>
        </p:txBody>
      </p:sp>
      <p:pic>
        <p:nvPicPr>
          <p:cNvPr id="8" name="Content Placeholder 7" descr="Empleabilidad en un mundo conectado | Rizomática"/>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40860" y="2114454"/>
            <a:ext cx="4165600" cy="3124200"/>
          </a:xfrm>
        </p:spPr>
      </p:pic>
      <p:sp>
        <p:nvSpPr>
          <p:cNvPr id="10" name="Content Placeholder 9"/>
          <p:cNvSpPr>
            <a:spLocks noGrp="1"/>
          </p:cNvSpPr>
          <p:nvPr>
            <p:ph sz="half" idx="2"/>
          </p:nvPr>
        </p:nvSpPr>
        <p:spPr>
          <a:xfrm>
            <a:off x="2465827" y="2520175"/>
            <a:ext cx="4895056" cy="3704731"/>
          </a:xfrm>
        </p:spPr>
        <p:txBody>
          <a:bodyPr>
            <a:normAutofit/>
          </a:bodyPr>
          <a:lstStyle/>
          <a:p>
            <a:r>
              <a:rPr lang="en-US" sz="2400" dirty="0">
                <a:latin typeface="Segoe UI" panose="020B0502040204020203" pitchFamily="34" charset="0"/>
                <a:cs typeface="Segoe UI" panose="020B0502040204020203" pitchFamily="34" charset="0"/>
              </a:rPr>
              <a:t>Application instructions</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Headings/terminology</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Due dates and times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14803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413" y="292607"/>
            <a:ext cx="10018713" cy="1133857"/>
          </a:xfrm>
        </p:spPr>
        <p:txBody>
          <a:bodyPr/>
          <a:lstStyle/>
          <a:p>
            <a:r>
              <a:rPr lang="en-US" dirty="0">
                <a:latin typeface="Microsoft PhagsPa" panose="020B0502040204020203" pitchFamily="34" charset="0"/>
              </a:rPr>
              <a:t>Approach</a:t>
            </a:r>
          </a:p>
        </p:txBody>
      </p:sp>
      <p:sp>
        <p:nvSpPr>
          <p:cNvPr id="3" name="Content Placeholder 2"/>
          <p:cNvSpPr>
            <a:spLocks noGrp="1"/>
          </p:cNvSpPr>
          <p:nvPr>
            <p:ph sz="half" idx="1"/>
          </p:nvPr>
        </p:nvSpPr>
        <p:spPr>
          <a:xfrm>
            <a:off x="1484312" y="1609345"/>
            <a:ext cx="6806248" cy="4181856"/>
          </a:xfrm>
        </p:spPr>
        <p:txBody>
          <a:bodyPr>
            <a:normAutofit fontScale="92500"/>
          </a:bodyPr>
          <a:lstStyle/>
          <a:p>
            <a:pPr>
              <a:lnSpc>
                <a:spcPct val="80000"/>
              </a:lnSpc>
            </a:pPr>
            <a:r>
              <a:rPr lang="en-US" sz="2600" dirty="0">
                <a:latin typeface="Segoe UI" panose="020B0502040204020203" pitchFamily="34" charset="0"/>
                <a:cs typeface="Segoe UI" panose="020B0502040204020203" pitchFamily="34" charset="0"/>
              </a:rPr>
              <a:t>The money is “spent” in this section</a:t>
            </a:r>
          </a:p>
          <a:p>
            <a:pPr>
              <a:lnSpc>
                <a:spcPct val="80000"/>
              </a:lnSpc>
            </a:pPr>
            <a:endParaRPr lang="en-US" sz="2600" dirty="0">
              <a:latin typeface="Segoe UI" panose="020B0502040204020203" pitchFamily="34" charset="0"/>
              <a:cs typeface="Segoe UI" panose="020B0502040204020203" pitchFamily="34" charset="0"/>
            </a:endParaRPr>
          </a:p>
          <a:p>
            <a:pPr>
              <a:lnSpc>
                <a:spcPct val="80000"/>
              </a:lnSpc>
            </a:pPr>
            <a:r>
              <a:rPr lang="en-US" sz="2600" dirty="0">
                <a:latin typeface="Segoe UI" panose="020B0502040204020203" pitchFamily="34" charset="0"/>
                <a:cs typeface="Segoe UI" panose="020B0502040204020203" pitchFamily="34" charset="0"/>
              </a:rPr>
              <a:t>Explains what will be done after grant is awarded</a:t>
            </a:r>
          </a:p>
          <a:p>
            <a:pPr>
              <a:lnSpc>
                <a:spcPct val="80000"/>
              </a:lnSpc>
            </a:pPr>
            <a:endParaRPr lang="en-US" sz="2600" dirty="0">
              <a:latin typeface="Segoe UI" panose="020B0502040204020203" pitchFamily="34" charset="0"/>
              <a:cs typeface="Segoe UI" panose="020B0502040204020203" pitchFamily="34" charset="0"/>
            </a:endParaRPr>
          </a:p>
          <a:p>
            <a:pPr>
              <a:lnSpc>
                <a:spcPct val="80000"/>
              </a:lnSpc>
            </a:pPr>
            <a:r>
              <a:rPr lang="en-US" sz="2600" dirty="0">
                <a:latin typeface="Segoe UI" panose="020B0502040204020203" pitchFamily="34" charset="0"/>
                <a:cs typeface="Segoe UI" panose="020B0502040204020203" pitchFamily="34" charset="0"/>
              </a:rPr>
              <a:t>Answers “Who, what, where, when, and how”</a:t>
            </a:r>
          </a:p>
          <a:p>
            <a:pPr marL="0" indent="0">
              <a:lnSpc>
                <a:spcPct val="80000"/>
              </a:lnSpc>
              <a:buNone/>
            </a:pPr>
            <a:endParaRPr lang="en-US" sz="2600" dirty="0">
              <a:latin typeface="Segoe UI" panose="020B0502040204020203" pitchFamily="34" charset="0"/>
              <a:cs typeface="Segoe UI" panose="020B0502040204020203" pitchFamily="34" charset="0"/>
            </a:endParaRPr>
          </a:p>
          <a:p>
            <a:pPr>
              <a:lnSpc>
                <a:spcPct val="80000"/>
              </a:lnSpc>
            </a:pPr>
            <a:r>
              <a:rPr lang="en-US" sz="2600" dirty="0">
                <a:latin typeface="Segoe UI" panose="020B0502040204020203" pitchFamily="34" charset="0"/>
                <a:cs typeface="Segoe UI" panose="020B0502040204020203" pitchFamily="34" charset="0"/>
              </a:rPr>
              <a:t>Why did you choose your approach? Include the reasons why you selected your particular approach—best practices or model programs</a:t>
            </a:r>
          </a:p>
          <a:p>
            <a:endParaRPr lang="en-US" dirty="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7888224" y="1426464"/>
            <a:ext cx="3809873" cy="3732212"/>
          </a:xfrm>
        </p:spPr>
      </p:pic>
    </p:spTree>
    <p:extLst>
      <p:ext uri="{BB962C8B-B14F-4D97-AF65-F5344CB8AC3E}">
        <p14:creationId xmlns:p14="http://schemas.microsoft.com/office/powerpoint/2010/main" val="516141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2228557" y="228600"/>
            <a:ext cx="8229600" cy="1143000"/>
          </a:xfrm>
        </p:spPr>
        <p:txBody>
          <a:bodyPr/>
          <a:lstStyle/>
          <a:p>
            <a:pPr eaLnBrk="1" hangingPunct="1"/>
            <a:r>
              <a:rPr lang="en-US" dirty="0">
                <a:latin typeface="Microsoft PhagsPa" pitchFamily="34" charset="0"/>
              </a:rPr>
              <a:t>Timeline</a:t>
            </a:r>
          </a:p>
        </p:txBody>
      </p:sp>
      <p:sp>
        <p:nvSpPr>
          <p:cNvPr id="129026" name="Rectangle 3"/>
          <p:cNvSpPr>
            <a:spLocks noGrp="1" noChangeArrowheads="1"/>
          </p:cNvSpPr>
          <p:nvPr>
            <p:ph type="body" sz="half" idx="1"/>
          </p:nvPr>
        </p:nvSpPr>
        <p:spPr>
          <a:xfrm>
            <a:off x="2090739" y="1752600"/>
            <a:ext cx="3471862" cy="4267200"/>
          </a:xfrm>
        </p:spPr>
        <p:txBody>
          <a:bodyPr>
            <a:normAutofit fontScale="92500" lnSpcReduction="10000"/>
          </a:bodyPr>
          <a:lstStyle/>
          <a:p>
            <a:pPr eaLnBrk="1" hangingPunct="1"/>
            <a:r>
              <a:rPr lang="en-US" dirty="0"/>
              <a:t>They can be a visual version of the approach but usually not a replacement for the narrative</a:t>
            </a:r>
          </a:p>
          <a:p>
            <a:pPr eaLnBrk="1" hangingPunct="1"/>
            <a:endParaRPr lang="en-US" dirty="0"/>
          </a:p>
          <a:p>
            <a:pPr eaLnBrk="1" hangingPunct="1"/>
            <a:r>
              <a:rPr lang="en-US" dirty="0"/>
              <a:t>Helps break up the narrative</a:t>
            </a:r>
          </a:p>
          <a:p>
            <a:pPr eaLnBrk="1" hangingPunct="1"/>
            <a:endParaRPr lang="en-US" dirty="0"/>
          </a:p>
          <a:p>
            <a:pPr eaLnBrk="1" hangingPunct="1"/>
            <a:r>
              <a:rPr lang="en-US" dirty="0"/>
              <a:t>Use funder forms if available</a:t>
            </a:r>
          </a:p>
        </p:txBody>
      </p:sp>
      <p:graphicFrame>
        <p:nvGraphicFramePr>
          <p:cNvPr id="119812" name="Group 4"/>
          <p:cNvGraphicFramePr>
            <a:graphicFrameLocks noGrp="1"/>
          </p:cNvGraphicFramePr>
          <p:nvPr>
            <p:ph sz="half" idx="2"/>
          </p:nvPr>
        </p:nvGraphicFramePr>
        <p:xfrm>
          <a:off x="5718048" y="2514600"/>
          <a:ext cx="4888992" cy="2491876"/>
        </p:xfrm>
        <a:graphic>
          <a:graphicData uri="http://schemas.openxmlformats.org/drawingml/2006/table">
            <a:tbl>
              <a:tblPr/>
              <a:tblGrid>
                <a:gridCol w="1680591">
                  <a:extLst>
                    <a:ext uri="{9D8B030D-6E8A-4147-A177-3AD203B41FA5}">
                      <a16:colId xmlns:a16="http://schemas.microsoft.com/office/drawing/2014/main" val="20000"/>
                    </a:ext>
                  </a:extLst>
                </a:gridCol>
                <a:gridCol w="1455744">
                  <a:extLst>
                    <a:ext uri="{9D8B030D-6E8A-4147-A177-3AD203B41FA5}">
                      <a16:colId xmlns:a16="http://schemas.microsoft.com/office/drawing/2014/main" val="20001"/>
                    </a:ext>
                  </a:extLst>
                </a:gridCol>
                <a:gridCol w="1752657">
                  <a:extLst>
                    <a:ext uri="{9D8B030D-6E8A-4147-A177-3AD203B41FA5}">
                      <a16:colId xmlns:a16="http://schemas.microsoft.com/office/drawing/2014/main" val="20002"/>
                    </a:ext>
                  </a:extLst>
                </a:gridCol>
              </a:tblGrid>
              <a:tr h="33666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tx1"/>
                          </a:solidFill>
                          <a:effectLst/>
                          <a:latin typeface="Segoe UI" panose="020B0502040204020203" pitchFamily="34" charset="0"/>
                          <a:cs typeface="Arial" charset="0"/>
                        </a:rPr>
                        <a:t>Tasks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tx1"/>
                          </a:solidFill>
                          <a:effectLst/>
                          <a:latin typeface="Segoe UI" panose="020B0502040204020203" pitchFamily="34" charset="0"/>
                          <a:cs typeface="Arial" charset="0"/>
                        </a:rPr>
                        <a:t>Position(s)</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tx1"/>
                          </a:solidFill>
                          <a:effectLst/>
                          <a:latin typeface="Segoe UI" panose="020B0502040204020203" pitchFamily="34" charset="0"/>
                          <a:cs typeface="Arial" charset="0"/>
                        </a:rPr>
                        <a:t>Responsible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tx1"/>
                          </a:solidFill>
                          <a:effectLst/>
                          <a:latin typeface="Segoe UI" panose="020B0502040204020203" pitchFamily="34" charset="0"/>
                          <a:cs typeface="Arial" charset="0"/>
                        </a:rPr>
                        <a:t>Date Completed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693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tx1"/>
                          </a:solidFill>
                          <a:effectLst/>
                          <a:latin typeface="Segoe UI" panose="020B0502040204020203" pitchFamily="34" charset="0"/>
                          <a:cs typeface="Arial" charset="0"/>
                        </a:rPr>
                        <a:t>Time Order</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chemeClr val="tx1"/>
                        </a:solidFill>
                        <a:effectLst/>
                        <a:latin typeface="Segoe UI" panose="020B0502040204020203"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tx1"/>
                          </a:solidFill>
                          <a:effectLst/>
                          <a:latin typeface="Segoe UI" panose="020B0502040204020203" pitchFamily="34" charset="0"/>
                          <a:cs typeface="Arial" charset="0"/>
                        </a:rPr>
                        <a:t>Outcome 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chemeClr val="tx1"/>
                        </a:solidFill>
                        <a:effectLst/>
                        <a:latin typeface="Segoe UI" panose="020B0502040204020203"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chemeClr val="tx1"/>
                          </a:solidFill>
                          <a:effectLst/>
                          <a:latin typeface="Segoe UI" panose="020B0502040204020203" pitchFamily="34" charset="0"/>
                          <a:cs typeface="Arial" charset="0"/>
                        </a:rPr>
                        <a:t>Month 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54936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022" y="228600"/>
            <a:ext cx="8229600" cy="1143000"/>
          </a:xfrm>
        </p:spPr>
        <p:txBody>
          <a:bodyPr/>
          <a:lstStyle/>
          <a:p>
            <a:r>
              <a:rPr lang="en-US" dirty="0">
                <a:latin typeface="Microsoft PhagsPa" pitchFamily="34" charset="0"/>
              </a:rPr>
              <a:t>Key Staff and Volunteers</a:t>
            </a:r>
          </a:p>
        </p:txBody>
      </p:sp>
      <p:sp>
        <p:nvSpPr>
          <p:cNvPr id="3" name="Text Placeholder 2"/>
          <p:cNvSpPr>
            <a:spLocks noGrp="1"/>
          </p:cNvSpPr>
          <p:nvPr>
            <p:ph type="body" sz="half" idx="1"/>
          </p:nvPr>
        </p:nvSpPr>
        <p:spPr>
          <a:xfrm>
            <a:off x="1828800" y="1870076"/>
            <a:ext cx="5867400" cy="4530725"/>
          </a:xfrm>
        </p:spPr>
        <p:txBody>
          <a:bodyPr/>
          <a:lstStyle/>
          <a:p>
            <a:r>
              <a:rPr lang="en-US" dirty="0"/>
              <a:t>Discuss what role key staff and volunteers will play in implementing your project</a:t>
            </a:r>
          </a:p>
          <a:p>
            <a:endParaRPr lang="en-US" dirty="0"/>
          </a:p>
          <a:p>
            <a:r>
              <a:rPr lang="en-US" dirty="0"/>
              <a:t>Highlight their abilities and experience to get the job done</a:t>
            </a:r>
          </a:p>
          <a:p>
            <a:endParaRPr lang="en-US" dirty="0"/>
          </a:p>
          <a:p>
            <a:r>
              <a:rPr lang="en-US" dirty="0"/>
              <a:t>If person is “to be determined,” outline the qualifications you will be seeking when hiring the person</a:t>
            </a:r>
          </a:p>
        </p:txBody>
      </p:sp>
      <p:pic>
        <p:nvPicPr>
          <p:cNvPr id="6" name="Content Placeholder 5"/>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7296150" y="2438400"/>
            <a:ext cx="3390900" cy="3048000"/>
          </a:xfrm>
        </p:spPr>
      </p:pic>
    </p:spTree>
    <p:extLst>
      <p:ext uri="{BB962C8B-B14F-4D97-AF65-F5344CB8AC3E}">
        <p14:creationId xmlns:p14="http://schemas.microsoft.com/office/powerpoint/2010/main" val="2365115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icrosoft PhagsPa" pitchFamily="34" charset="0"/>
              </a:rPr>
              <a:t>Partners</a:t>
            </a:r>
          </a:p>
        </p:txBody>
      </p:sp>
      <p:sp>
        <p:nvSpPr>
          <p:cNvPr id="3" name="Content Placeholder 2"/>
          <p:cNvSpPr>
            <a:spLocks noGrp="1"/>
          </p:cNvSpPr>
          <p:nvPr>
            <p:ph idx="1"/>
          </p:nvPr>
        </p:nvSpPr>
        <p:spPr>
          <a:xfrm>
            <a:off x="2033464" y="1430571"/>
            <a:ext cx="4953000" cy="4333925"/>
          </a:xfrm>
        </p:spPr>
        <p:txBody>
          <a:bodyPr/>
          <a:lstStyle/>
          <a:p>
            <a:pPr marL="0" indent="0">
              <a:buNone/>
            </a:pPr>
            <a:r>
              <a:rPr lang="en-US" dirty="0"/>
              <a:t>Discuss the partners involved in the project and what they are “bringing to the table”</a:t>
            </a:r>
          </a:p>
          <a:p>
            <a:pPr marL="0" indent="0">
              <a:buNone/>
            </a:pPr>
            <a:endParaRPr lang="en-US" dirty="0"/>
          </a:p>
          <a:p>
            <a:pPr marL="0" indent="0">
              <a:buNone/>
            </a:pPr>
            <a:r>
              <a:rPr lang="en-US" dirty="0"/>
              <a:t>Include Memorandums of Understanding or Partnership Agreements if requested</a:t>
            </a: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6242036" y="1648684"/>
            <a:ext cx="5816600" cy="5067300"/>
          </a:xfrm>
          <a:prstGeom prst="rect">
            <a:avLst/>
          </a:prstGeom>
        </p:spPr>
      </p:pic>
    </p:spTree>
    <p:extLst>
      <p:ext uri="{BB962C8B-B14F-4D97-AF65-F5344CB8AC3E}">
        <p14:creationId xmlns:p14="http://schemas.microsoft.com/office/powerpoint/2010/main" val="3220587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p:txBody>
          <a:bodyPr/>
          <a:lstStyle/>
          <a:p>
            <a:pPr eaLnBrk="1" hangingPunct="1"/>
            <a:r>
              <a:rPr lang="en-US" sz="3200" dirty="0"/>
              <a:t>Approach Might Be Called…</a:t>
            </a:r>
          </a:p>
        </p:txBody>
      </p:sp>
      <p:sp>
        <p:nvSpPr>
          <p:cNvPr id="131074" name="Rectangle 3"/>
          <p:cNvSpPr>
            <a:spLocks noGrp="1" noChangeArrowheads="1"/>
          </p:cNvSpPr>
          <p:nvPr>
            <p:ph idx="1"/>
          </p:nvPr>
        </p:nvSpPr>
        <p:spPr>
          <a:xfrm>
            <a:off x="5891784" y="1903476"/>
            <a:ext cx="2895600" cy="3657600"/>
          </a:xfrm>
        </p:spPr>
        <p:txBody>
          <a:bodyPr>
            <a:normAutofit lnSpcReduction="10000"/>
          </a:bodyPr>
          <a:lstStyle/>
          <a:p>
            <a:pPr eaLnBrk="1" hangingPunct="1"/>
            <a:r>
              <a:rPr lang="en-US" sz="2200" dirty="0"/>
              <a:t>Project Narrative</a:t>
            </a:r>
          </a:p>
          <a:p>
            <a:pPr eaLnBrk="1" hangingPunct="1"/>
            <a:r>
              <a:rPr lang="en-US" sz="2200" dirty="0"/>
              <a:t>Process</a:t>
            </a:r>
          </a:p>
          <a:p>
            <a:pPr eaLnBrk="1" hangingPunct="1"/>
            <a:r>
              <a:rPr lang="en-US" sz="2200" dirty="0"/>
              <a:t>Strategies</a:t>
            </a:r>
          </a:p>
          <a:p>
            <a:pPr eaLnBrk="1" hangingPunct="1"/>
            <a:r>
              <a:rPr lang="en-US" sz="2200" dirty="0"/>
              <a:t>Activities</a:t>
            </a:r>
          </a:p>
          <a:p>
            <a:pPr eaLnBrk="1" hangingPunct="1"/>
            <a:r>
              <a:rPr lang="en-US" sz="2200" dirty="0"/>
              <a:t>Action Plan</a:t>
            </a:r>
          </a:p>
          <a:p>
            <a:pPr eaLnBrk="1" hangingPunct="1"/>
            <a:r>
              <a:rPr lang="en-US" sz="2200" dirty="0"/>
              <a:t>Action Steps</a:t>
            </a:r>
          </a:p>
          <a:p>
            <a:pPr eaLnBrk="1" hangingPunct="1"/>
            <a:r>
              <a:rPr lang="en-US" sz="2200" dirty="0"/>
              <a:t>Methods</a:t>
            </a:r>
          </a:p>
          <a:p>
            <a:pPr eaLnBrk="1" hangingPunct="1"/>
            <a:r>
              <a:rPr lang="en-US" sz="2200" dirty="0"/>
              <a:t>Methodology</a:t>
            </a:r>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2133600" y="2286000"/>
            <a:ext cx="4114800" cy="3543300"/>
          </a:xfrm>
          <a:prstGeom prst="rect">
            <a:avLst/>
          </a:prstGeom>
        </p:spPr>
      </p:pic>
    </p:spTree>
    <p:extLst>
      <p:ext uri="{BB962C8B-B14F-4D97-AF65-F5344CB8AC3E}">
        <p14:creationId xmlns:p14="http://schemas.microsoft.com/office/powerpoint/2010/main" val="4228418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icrosoft PhagsPa" pitchFamily="34" charset="0"/>
                <a:cs typeface="Calibri" pitchFamily="34" charset="0"/>
              </a:rPr>
              <a:t>Evaluation</a:t>
            </a:r>
          </a:p>
        </p:txBody>
      </p:sp>
      <p:sp>
        <p:nvSpPr>
          <p:cNvPr id="5" name="Content Placeholder 4"/>
          <p:cNvSpPr>
            <a:spLocks noGrp="1"/>
          </p:cNvSpPr>
          <p:nvPr>
            <p:ph idx="1"/>
          </p:nvPr>
        </p:nvSpPr>
        <p:spPr>
          <a:xfrm>
            <a:off x="1484310" y="1487277"/>
            <a:ext cx="10018713" cy="820494"/>
          </a:xfrm>
        </p:spPr>
        <p:txBody>
          <a:bodyPr>
            <a:normAutofit fontScale="92500" lnSpcReduction="10000"/>
          </a:bodyPr>
          <a:lstStyle/>
          <a:p>
            <a:pPr marL="0" indent="0" algn="ctr">
              <a:buNone/>
            </a:pPr>
            <a:r>
              <a:rPr lang="en-US" b="1" dirty="0"/>
              <a:t>Purpose: To determine if you met your outcomes and did what you said you were going to do</a:t>
            </a:r>
            <a:r>
              <a:rPr lang="en-US" dirty="0"/>
              <a:t>. </a:t>
            </a:r>
          </a:p>
          <a:p>
            <a:pPr marL="0" indent="0" algn="ctr">
              <a:buNone/>
            </a:pPr>
            <a:endParaRPr lang="en-US" dirty="0"/>
          </a:p>
        </p:txBody>
      </p:sp>
      <p:graphicFrame>
        <p:nvGraphicFramePr>
          <p:cNvPr id="2" name="Table 1"/>
          <p:cNvGraphicFramePr>
            <a:graphicFrameLocks noGrp="1"/>
          </p:cNvGraphicFramePr>
          <p:nvPr/>
        </p:nvGraphicFramePr>
        <p:xfrm>
          <a:off x="2598057" y="2767584"/>
          <a:ext cx="8127999" cy="3194303"/>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3786258"/>
                    </a:ext>
                  </a:extLst>
                </a:gridCol>
                <a:gridCol w="2709333">
                  <a:extLst>
                    <a:ext uri="{9D8B030D-6E8A-4147-A177-3AD203B41FA5}">
                      <a16:colId xmlns:a16="http://schemas.microsoft.com/office/drawing/2014/main" val="2886148343"/>
                    </a:ext>
                  </a:extLst>
                </a:gridCol>
                <a:gridCol w="2709333">
                  <a:extLst>
                    <a:ext uri="{9D8B030D-6E8A-4147-A177-3AD203B41FA5}">
                      <a16:colId xmlns:a16="http://schemas.microsoft.com/office/drawing/2014/main" val="427471223"/>
                    </a:ext>
                  </a:extLst>
                </a:gridCol>
              </a:tblGrid>
              <a:tr h="620381">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Need</a:t>
                      </a:r>
                      <a:endParaRPr lang="en-US" sz="2400" b="1"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bg1">
                        <a:lumMod val="85000"/>
                      </a:schemeClr>
                    </a:solidFill>
                  </a:tcPr>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Program</a:t>
                      </a:r>
                      <a:endParaRPr lang="en-US" sz="2400" b="1"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bg1">
                        <a:lumMod val="85000"/>
                      </a:schemeClr>
                    </a:solidFill>
                  </a:tcPr>
                </a:tc>
                <a:tc>
                  <a:txBody>
                    <a:bodyPr/>
                    <a:lstStyle/>
                    <a:p>
                      <a:pPr algn="ctr"/>
                      <a:r>
                        <a:rPr lang="en-US" sz="2400" dirty="0">
                          <a:latin typeface="Segoe UI" panose="020B0502040204020203" pitchFamily="34" charset="0"/>
                          <a:cs typeface="Segoe UI" panose="020B0502040204020203" pitchFamily="34" charset="0"/>
                        </a:rPr>
                        <a:t>Evaluation</a:t>
                      </a:r>
                      <a:endParaRPr lang="en-US" sz="2400" b="1" dirty="0">
                        <a:solidFill>
                          <a:schemeClr val="bg2">
                            <a:lumMod val="75000"/>
                          </a:schemeClr>
                        </a:solidFill>
                        <a:latin typeface="Segoe UI" panose="020B0502040204020203" pitchFamily="34" charset="0"/>
                        <a:cs typeface="Segoe UI" panose="020B0502040204020203" pitchFamily="34" charset="0"/>
                      </a:endParaRPr>
                    </a:p>
                  </a:txBody>
                  <a:tcPr marL="77618" marR="77618"/>
                </a:tc>
                <a:extLst>
                  <a:ext uri="{0D108BD9-81ED-4DB2-BD59-A6C34878D82A}">
                    <a16:rowId xmlns:a16="http://schemas.microsoft.com/office/drawing/2014/main" val="1441987715"/>
                  </a:ext>
                </a:extLst>
              </a:tr>
              <a:tr h="1286961">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Condition</a:t>
                      </a:r>
                      <a:r>
                        <a:rPr lang="en-US" sz="2400" baseline="0" dirty="0">
                          <a:solidFill>
                            <a:schemeClr val="bg2">
                              <a:lumMod val="75000"/>
                            </a:schemeClr>
                          </a:solidFill>
                          <a:latin typeface="Segoe UI" panose="020B0502040204020203" pitchFamily="34" charset="0"/>
                          <a:cs typeface="Segoe UI" panose="020B0502040204020203" pitchFamily="34" charset="0"/>
                        </a:rPr>
                        <a:t> or status of population served</a:t>
                      </a:r>
                      <a:endParaRPr lang="en-US" sz="2400"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bg1">
                        <a:lumMod val="85000"/>
                      </a:schemeClr>
                    </a:solidFill>
                  </a:tcPr>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Outcomes</a:t>
                      </a:r>
                    </a:p>
                  </a:txBody>
                  <a:tcPr marL="77618" marR="77618">
                    <a:solidFill>
                      <a:schemeClr val="bg1">
                        <a:lumMod val="85000"/>
                      </a:schemeClr>
                    </a:solidFill>
                  </a:tcPr>
                </a:tc>
                <a:tc>
                  <a:txBody>
                    <a:bodyPr/>
                    <a:lstStyle/>
                    <a:p>
                      <a:pPr algn="ctr"/>
                      <a:r>
                        <a:rPr lang="en-US" sz="2400" dirty="0">
                          <a:latin typeface="Segoe UI" panose="020B0502040204020203" pitchFamily="34" charset="0"/>
                          <a:cs typeface="Segoe UI" panose="020B0502040204020203" pitchFamily="34" charset="0"/>
                        </a:rPr>
                        <a:t>Indicators</a:t>
                      </a:r>
                    </a:p>
                  </a:txBody>
                  <a:tcPr marL="77618" marR="77618"/>
                </a:tc>
                <a:extLst>
                  <a:ext uri="{0D108BD9-81ED-4DB2-BD59-A6C34878D82A}">
                    <a16:rowId xmlns:a16="http://schemas.microsoft.com/office/drawing/2014/main" val="26764000"/>
                  </a:ext>
                </a:extLst>
              </a:tr>
              <a:tr h="1286961">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Reason</a:t>
                      </a:r>
                      <a:r>
                        <a:rPr lang="en-US" sz="2400" baseline="0" dirty="0">
                          <a:solidFill>
                            <a:schemeClr val="bg2">
                              <a:lumMod val="75000"/>
                            </a:schemeClr>
                          </a:solidFill>
                          <a:latin typeface="Segoe UI" panose="020B0502040204020203" pitchFamily="34" charset="0"/>
                          <a:cs typeface="Segoe UI" panose="020B0502040204020203" pitchFamily="34" charset="0"/>
                        </a:rPr>
                        <a:t> behind condition or status of people served</a:t>
                      </a:r>
                      <a:endParaRPr lang="en-US" sz="2400" dirty="0">
                        <a:solidFill>
                          <a:schemeClr val="bg2">
                            <a:lumMod val="75000"/>
                          </a:schemeClr>
                        </a:solidFill>
                        <a:latin typeface="Segoe UI" panose="020B0502040204020203" pitchFamily="34" charset="0"/>
                        <a:cs typeface="Segoe UI" panose="020B0502040204020203" pitchFamily="34" charset="0"/>
                      </a:endParaRPr>
                    </a:p>
                  </a:txBody>
                  <a:tcPr marL="77618" marR="77618">
                    <a:solidFill>
                      <a:schemeClr val="bg1">
                        <a:lumMod val="85000"/>
                      </a:schemeClr>
                    </a:solidFill>
                  </a:tcPr>
                </a:tc>
                <a:tc>
                  <a:txBody>
                    <a:bodyPr/>
                    <a:lstStyle/>
                    <a:p>
                      <a:pPr algn="ctr"/>
                      <a:r>
                        <a:rPr lang="en-US" sz="2400" dirty="0">
                          <a:solidFill>
                            <a:schemeClr val="bg2">
                              <a:lumMod val="75000"/>
                            </a:schemeClr>
                          </a:solidFill>
                          <a:latin typeface="Segoe UI" panose="020B0502040204020203" pitchFamily="34" charset="0"/>
                          <a:cs typeface="Segoe UI" panose="020B0502040204020203" pitchFamily="34" charset="0"/>
                        </a:rPr>
                        <a:t>Approach</a:t>
                      </a:r>
                    </a:p>
                  </a:txBody>
                  <a:tcPr marL="77618" marR="77618">
                    <a:solidFill>
                      <a:schemeClr val="bg1">
                        <a:lumMod val="85000"/>
                      </a:schemeClr>
                    </a:solidFill>
                  </a:tcPr>
                </a:tc>
                <a:tc>
                  <a:txBody>
                    <a:bodyPr/>
                    <a:lstStyle/>
                    <a:p>
                      <a:pPr algn="ctr"/>
                      <a:r>
                        <a:rPr lang="en-US" sz="2400" dirty="0">
                          <a:latin typeface="Segoe UI" panose="020B0502040204020203" pitchFamily="34" charset="0"/>
                          <a:cs typeface="Segoe UI" panose="020B0502040204020203" pitchFamily="34" charset="0"/>
                        </a:rPr>
                        <a:t>Outputs</a:t>
                      </a:r>
                    </a:p>
                  </a:txBody>
                  <a:tcPr marL="77618" marR="77618"/>
                </a:tc>
                <a:extLst>
                  <a:ext uri="{0D108BD9-81ED-4DB2-BD59-A6C34878D82A}">
                    <a16:rowId xmlns:a16="http://schemas.microsoft.com/office/drawing/2014/main" val="4197827503"/>
                  </a:ext>
                </a:extLst>
              </a:tr>
            </a:tbl>
          </a:graphicData>
        </a:graphic>
      </p:graphicFrame>
      <p:pic>
        <p:nvPicPr>
          <p:cNvPr id="6" name="Picture 5"/>
          <p:cNvPicPr>
            <a:picLocks/>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108122" y="5449181"/>
            <a:ext cx="1330025" cy="444687"/>
          </a:xfrm>
          <a:prstGeom prst="rect">
            <a:avLst/>
          </a:prstGeom>
        </p:spPr>
      </p:pic>
      <p:pic>
        <p:nvPicPr>
          <p:cNvPr id="8" name="Picture 7"/>
          <p:cNvPicPr>
            <a:picLocks/>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108122" y="3937520"/>
            <a:ext cx="1330025" cy="444687"/>
          </a:xfrm>
          <a:prstGeom prst="rect">
            <a:avLst/>
          </a:prstGeom>
        </p:spPr>
      </p:pic>
    </p:spTree>
    <p:extLst>
      <p:ext uri="{BB962C8B-B14F-4D97-AF65-F5344CB8AC3E}">
        <p14:creationId xmlns:p14="http://schemas.microsoft.com/office/powerpoint/2010/main" val="3682608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643" y="381001"/>
            <a:ext cx="10018713" cy="850392"/>
          </a:xfrm>
        </p:spPr>
        <p:txBody>
          <a:bodyPr/>
          <a:lstStyle/>
          <a:p>
            <a:r>
              <a:rPr lang="en-US" dirty="0">
                <a:latin typeface="Microsoft PhagsPa" panose="020B0502040204020203" pitchFamily="34" charset="0"/>
              </a:rPr>
              <a:t>Outputs</a:t>
            </a:r>
          </a:p>
        </p:txBody>
      </p:sp>
      <p:pic>
        <p:nvPicPr>
          <p:cNvPr id="1026" name="Picture 2" descr="C:\Users\Owner\AppData\Local\Microsoft\Windows\Temporary Internet Files\Content.IE5\5DI16UQF\MP90041180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35543" y="1828800"/>
            <a:ext cx="3081635" cy="4419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01568" y="1330041"/>
            <a:ext cx="699820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goe UI" panose="020B0502040204020203" pitchFamily="34" charset="0"/>
                <a:ea typeface="Microsoft Sans Serif" panose="020B0604020202020204" pitchFamily="34" charset="0"/>
                <a:cs typeface="Segoe UI" panose="020B0502040204020203" pitchFamily="34" charset="0"/>
              </a:rPr>
              <a:t>Purpose: To describe and measure our program activities</a:t>
            </a:r>
          </a:p>
        </p:txBody>
      </p:sp>
      <p:sp>
        <p:nvSpPr>
          <p:cNvPr id="6" name="Content Placeholder 5"/>
          <p:cNvSpPr>
            <a:spLocks noGrp="1"/>
          </p:cNvSpPr>
          <p:nvPr>
            <p:ph sz="half" idx="1"/>
          </p:nvPr>
        </p:nvSpPr>
        <p:spPr>
          <a:xfrm>
            <a:off x="2236483" y="2476499"/>
            <a:ext cx="4895055" cy="3124201"/>
          </a:xfrm>
        </p:spPr>
        <p:txBody>
          <a:bodyPr>
            <a:normAutofit/>
          </a:bodyPr>
          <a:lstStyle/>
          <a:p>
            <a:pPr marL="0" indent="0">
              <a:buNone/>
            </a:pPr>
            <a:r>
              <a:rPr lang="en-US" dirty="0">
                <a:latin typeface="Segoe UI" panose="020B0502040204020203" pitchFamily="34" charset="0"/>
                <a:cs typeface="Segoe UI" panose="020B0502040204020203" pitchFamily="34" charset="0"/>
              </a:rPr>
              <a:t>Describe and quantify your activities</a:t>
            </a:r>
          </a:p>
          <a:p>
            <a:pPr marL="0" indent="0">
              <a:buNone/>
            </a:pPr>
            <a:endParaRPr lang="en-US" dirty="0">
              <a:latin typeface="Segoe UI" panose="020B0502040204020203" pitchFamily="34" charset="0"/>
              <a:cs typeface="Segoe UI" panose="020B0502040204020203" pitchFamily="34" charset="0"/>
            </a:endParaRPr>
          </a:p>
          <a:p>
            <a:pPr marL="0" indent="0">
              <a:buNone/>
            </a:pPr>
            <a:r>
              <a:rPr lang="en-US" dirty="0"/>
              <a:t>Example: NICU Family Support Network </a:t>
            </a:r>
          </a:p>
          <a:p>
            <a:r>
              <a:rPr lang="en-US" dirty="0">
                <a:latin typeface="Segoe UI" panose="020B0502040204020203" pitchFamily="34" charset="0"/>
                <a:cs typeface="Segoe UI" panose="020B0502040204020203" pitchFamily="34" charset="0"/>
              </a:rPr>
              <a:t>100 families served</a:t>
            </a:r>
          </a:p>
          <a:p>
            <a:pPr fontAlgn="t"/>
            <a:r>
              <a:rPr lang="en-US" dirty="0">
                <a:latin typeface="Segoe UI" panose="020B0502040204020203" pitchFamily="34" charset="0"/>
                <a:cs typeface="Segoe UI" panose="020B0502040204020203" pitchFamily="34" charset="0"/>
              </a:rPr>
              <a:t>50 support group sessions</a:t>
            </a:r>
          </a:p>
          <a:p>
            <a:pPr fontAlgn="t"/>
            <a:r>
              <a:rPr lang="en-US" dirty="0">
                <a:latin typeface="Segoe UI" panose="020B0502040204020203" pitchFamily="34" charset="0"/>
                <a:cs typeface="Segoe UI" panose="020B0502040204020203" pitchFamily="34" charset="0"/>
              </a:rPr>
              <a:t>700 family-to-family connections</a:t>
            </a:r>
          </a:p>
          <a:p>
            <a:pPr marL="0" indent="0">
              <a:buNone/>
            </a:pPr>
            <a:endParaRPr lang="en-US" dirty="0"/>
          </a:p>
          <a:p>
            <a:endParaRPr lang="en-US" dirty="0"/>
          </a:p>
        </p:txBody>
      </p:sp>
    </p:spTree>
    <p:extLst>
      <p:ext uri="{BB962C8B-B14F-4D97-AF65-F5344CB8AC3E}">
        <p14:creationId xmlns:p14="http://schemas.microsoft.com/office/powerpoint/2010/main" val="1792922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55" y="267049"/>
            <a:ext cx="10018713" cy="923544"/>
          </a:xfrm>
        </p:spPr>
        <p:txBody>
          <a:bodyPr/>
          <a:lstStyle/>
          <a:p>
            <a:r>
              <a:rPr lang="en-US" dirty="0">
                <a:latin typeface="Microsoft PhagsPa" panose="020B0502040204020203" pitchFamily="34" charset="0"/>
              </a:rPr>
              <a:t>Evaluation: Data Collection</a:t>
            </a:r>
          </a:p>
        </p:txBody>
      </p:sp>
      <p:sp>
        <p:nvSpPr>
          <p:cNvPr id="6" name="TextBox 5"/>
          <p:cNvSpPr txBox="1"/>
          <p:nvPr/>
        </p:nvSpPr>
        <p:spPr>
          <a:xfrm>
            <a:off x="5410200" y="2343912"/>
            <a:ext cx="5143500" cy="26776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Measurement Tools/Instrument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Method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rPr>
              <a:t>Timing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2050" name="Picture 2" descr="C:\Users\Owner\AppData\Local\Microsoft\Windows\Temporary Internet Files\Content.IE5\PEWB3GH2\MP90040116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252" y="1752601"/>
            <a:ext cx="2475948" cy="343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59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200" dirty="0"/>
              <a:t>Data Collection Instruments/Tools</a:t>
            </a:r>
          </a:p>
        </p:txBody>
      </p:sp>
      <p:sp>
        <p:nvSpPr>
          <p:cNvPr id="31748" name="Rectangle 3"/>
          <p:cNvSpPr>
            <a:spLocks noGrp="1" noChangeArrowheads="1"/>
          </p:cNvSpPr>
          <p:nvPr>
            <p:ph idx="1"/>
          </p:nvPr>
        </p:nvSpPr>
        <p:spPr>
          <a:xfrm>
            <a:off x="2023872" y="1752601"/>
            <a:ext cx="9095232" cy="4906963"/>
          </a:xfrm>
        </p:spPr>
        <p:txBody>
          <a:bodyPr/>
          <a:lstStyle/>
          <a:p>
            <a:pPr>
              <a:buFontTx/>
              <a:buNone/>
            </a:pPr>
            <a:r>
              <a:rPr lang="en-US" dirty="0"/>
              <a:t>How to get data to measure your indicators and outputs:</a:t>
            </a:r>
          </a:p>
          <a:p>
            <a:pPr lvl="1"/>
            <a:r>
              <a:rPr lang="en-US" sz="2400" dirty="0"/>
              <a:t>Questionnaires, surveys, checklists</a:t>
            </a:r>
          </a:p>
          <a:p>
            <a:pPr lvl="1"/>
            <a:r>
              <a:rPr lang="en-US" sz="2400" dirty="0"/>
              <a:t>Interviews</a:t>
            </a:r>
          </a:p>
          <a:p>
            <a:pPr lvl="1"/>
            <a:r>
              <a:rPr lang="en-US" sz="2400"/>
              <a:t>Focus groups</a:t>
            </a:r>
          </a:p>
          <a:p>
            <a:pPr lvl="1"/>
            <a:r>
              <a:rPr lang="en-US" sz="2400"/>
              <a:t>Observations</a:t>
            </a:r>
            <a:endParaRPr lang="en-US" sz="2400" dirty="0"/>
          </a:p>
          <a:p>
            <a:pPr lvl="1"/>
            <a:r>
              <a:rPr lang="en-US" sz="2400" dirty="0"/>
              <a:t>Mechanical tests</a:t>
            </a:r>
          </a:p>
          <a:p>
            <a:pPr marL="457200" lvl="1" indent="0">
              <a:buNone/>
            </a:pPr>
            <a:endParaRPr lang="en-US" sz="2400" dirty="0"/>
          </a:p>
          <a:p>
            <a:pPr lvl="1"/>
            <a:endParaRPr lang="en-US" sz="2400" dirty="0"/>
          </a:p>
          <a:p>
            <a:pPr lvl="1"/>
            <a:endParaRPr lang="en-US" sz="2400" dirty="0"/>
          </a:p>
          <a:p>
            <a:endParaRPr lang="en-US" sz="2000" dirty="0"/>
          </a:p>
        </p:txBody>
      </p:sp>
    </p:spTree>
    <p:extLst>
      <p:ext uri="{BB962C8B-B14F-4D97-AF65-F5344CB8AC3E}">
        <p14:creationId xmlns:p14="http://schemas.microsoft.com/office/powerpoint/2010/main" val="2799271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icrosoft PhagsPa" pitchFamily="34" charset="0"/>
              </a:rPr>
              <a:t>Data Collection Method and Timing</a:t>
            </a:r>
          </a:p>
        </p:txBody>
      </p:sp>
      <p:sp>
        <p:nvSpPr>
          <p:cNvPr id="3" name="Content Placeholder 2"/>
          <p:cNvSpPr>
            <a:spLocks noGrp="1"/>
          </p:cNvSpPr>
          <p:nvPr>
            <p:ph idx="1"/>
          </p:nvPr>
        </p:nvSpPr>
        <p:spPr>
          <a:xfrm>
            <a:off x="2716530" y="1655064"/>
            <a:ext cx="4419600" cy="4343400"/>
          </a:xfrm>
        </p:spPr>
        <p:txBody>
          <a:bodyPr/>
          <a:lstStyle/>
          <a:p>
            <a:pPr lvl="1"/>
            <a:r>
              <a:rPr lang="en-US" dirty="0"/>
              <a:t>Who will collect the data? </a:t>
            </a:r>
          </a:p>
          <a:p>
            <a:pPr lvl="1"/>
            <a:r>
              <a:rPr lang="en-US" dirty="0"/>
              <a:t>How often?  </a:t>
            </a:r>
          </a:p>
          <a:p>
            <a:pPr lvl="1"/>
            <a:r>
              <a:rPr lang="en-US" dirty="0"/>
              <a:t>Where? </a:t>
            </a:r>
          </a:p>
          <a:p>
            <a:pPr lvl="1"/>
            <a:r>
              <a:rPr lang="en-US" dirty="0"/>
              <a:t>By what method?</a:t>
            </a:r>
          </a:p>
          <a:p>
            <a:pPr lvl="1"/>
            <a:r>
              <a:rPr lang="en-US" dirty="0"/>
              <a:t>How will data be used?</a:t>
            </a:r>
          </a:p>
          <a:p>
            <a:pPr lvl="1"/>
            <a:r>
              <a:rPr lang="en-US" dirty="0"/>
              <a:t>Where will data be kept?</a:t>
            </a:r>
          </a:p>
          <a:p>
            <a:pPr lvl="1"/>
            <a:r>
              <a:rPr lang="en-US" dirty="0"/>
              <a:t>How will you honor confidentiality?</a:t>
            </a: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6848856" y="1972056"/>
            <a:ext cx="2324100" cy="5842000"/>
          </a:xfrm>
          <a:prstGeom prst="rect">
            <a:avLst/>
          </a:prstGeom>
        </p:spPr>
      </p:pic>
    </p:spTree>
    <p:extLst>
      <p:ext uri="{BB962C8B-B14F-4D97-AF65-F5344CB8AC3E}">
        <p14:creationId xmlns:p14="http://schemas.microsoft.com/office/powerpoint/2010/main" val="378319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3" y="172844"/>
            <a:ext cx="10018713" cy="1127450"/>
          </a:xfrm>
        </p:spPr>
        <p:txBody>
          <a:bodyPr>
            <a:normAutofit/>
          </a:bodyPr>
          <a:lstStyle/>
          <a:p>
            <a:r>
              <a:rPr lang="en-US" sz="2800" dirty="0">
                <a:latin typeface="Microsoft PhagsPa" panose="020B0502040204020203" pitchFamily="34" charset="0"/>
              </a:rPr>
              <a:t>Proposal Writing Basics </a:t>
            </a:r>
            <a:br>
              <a:rPr lang="en-US" sz="3600" dirty="0">
                <a:latin typeface="Microsoft PhagsPa" panose="020B0502040204020203" pitchFamily="34" charset="0"/>
              </a:rPr>
            </a:br>
            <a:r>
              <a:rPr lang="en-US" sz="3600" dirty="0">
                <a:latin typeface="Microsoft PhagsPa" panose="020B0502040204020203" pitchFamily="34" charset="0"/>
              </a:rPr>
              <a:t>Develop a File of Common Attachments</a:t>
            </a:r>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2034215" y="1625794"/>
            <a:ext cx="9131648" cy="4181706"/>
          </a:xfrm>
        </p:spPr>
      </p:pic>
      <p:sp>
        <p:nvSpPr>
          <p:cNvPr id="6" name="Rectangle 3"/>
          <p:cNvSpPr txBox="1">
            <a:spLocks noChangeArrowheads="1"/>
          </p:cNvSpPr>
          <p:nvPr/>
        </p:nvSpPr>
        <p:spPr>
          <a:xfrm>
            <a:off x="4990114" y="2174319"/>
            <a:ext cx="4419600" cy="3458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Nonprofit incorporation letter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List of board members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Audits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Tax forms (990s)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Resumes of key staff and volunteers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Job descriptions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Organizational budget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Annual reports</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22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0567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dirty="0"/>
              <a:t>Example: NICU Family Support Network</a:t>
            </a:r>
            <a:br>
              <a:rPr lang="en-US" dirty="0"/>
            </a:br>
            <a:r>
              <a:rPr lang="en-US" dirty="0"/>
              <a:t>Data Collection Instruments for Indicators</a:t>
            </a:r>
          </a:p>
        </p:txBody>
      </p:sp>
      <p:graphicFrame>
        <p:nvGraphicFramePr>
          <p:cNvPr id="326678" name="Group 22"/>
          <p:cNvGraphicFramePr>
            <a:graphicFrameLocks noGrp="1"/>
          </p:cNvGraphicFramePr>
          <p:nvPr>
            <p:ph idx="1"/>
            <p:extLst>
              <p:ext uri="{D42A27DB-BD31-4B8C-83A1-F6EECF244321}">
                <p14:modId xmlns:p14="http://schemas.microsoft.com/office/powerpoint/2010/main" val="1637766667"/>
              </p:ext>
            </p:extLst>
          </p:nvPr>
        </p:nvGraphicFramePr>
        <p:xfrm>
          <a:off x="1993263" y="1586830"/>
          <a:ext cx="9509760" cy="4725228"/>
        </p:xfrm>
        <a:graphic>
          <a:graphicData uri="http://schemas.openxmlformats.org/drawingml/2006/table">
            <a:tbl>
              <a:tblPr>
                <a:tableStyleId>{69CF1AB2-1976-4502-BF36-3FF5EA218861}</a:tableStyleId>
              </a:tblPr>
              <a:tblGrid>
                <a:gridCol w="6900672">
                  <a:extLst>
                    <a:ext uri="{9D8B030D-6E8A-4147-A177-3AD203B41FA5}">
                      <a16:colId xmlns:a16="http://schemas.microsoft.com/office/drawing/2014/main" val="20000"/>
                    </a:ext>
                  </a:extLst>
                </a:gridCol>
                <a:gridCol w="2609088">
                  <a:extLst>
                    <a:ext uri="{9D8B030D-6E8A-4147-A177-3AD203B41FA5}">
                      <a16:colId xmlns:a16="http://schemas.microsoft.com/office/drawing/2014/main" val="20001"/>
                    </a:ext>
                  </a:extLst>
                </a:gridCol>
              </a:tblGrid>
              <a:tr h="569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Indicators</a:t>
                      </a:r>
                      <a:endParaRPr kumimoji="0" lang="en-US" sz="1800" b="1" i="0" u="none" strike="noStrike" cap="none" normalizeH="0" baseline="0" dirty="0">
                        <a:ln>
                          <a:noFill/>
                        </a:ln>
                        <a:solidFill>
                          <a:schemeClr val="bg1"/>
                        </a:solidFill>
                        <a:effectLst/>
                        <a:latin typeface="Segoe UI" panose="020B0502040204020203" pitchFamily="34" charset="0"/>
                        <a:cs typeface="Segoe UI" panose="020B0502040204020203" pitchFamily="34" charset="0"/>
                      </a:endParaRPr>
                    </a:p>
                  </a:txBody>
                  <a:tcPr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a:ln>
                            <a:noFill/>
                          </a:ln>
                          <a:solidFill>
                            <a:schemeClr val="bg1"/>
                          </a:solidFill>
                          <a:effectLst/>
                          <a:latin typeface="Segoe UI" panose="020B0502040204020203" pitchFamily="34" charset="0"/>
                          <a:cs typeface="Segoe UI" panose="020B0502040204020203" pitchFamily="34" charset="0"/>
                        </a:rPr>
                        <a:t>Data Collection Instruments</a:t>
                      </a:r>
                      <a:endParaRPr kumimoji="0" lang="en-US" sz="1800" b="1" i="0" u="none" strike="noStrike" cap="none" normalizeH="0" baseline="0" dirty="0">
                        <a:ln>
                          <a:noFill/>
                        </a:ln>
                        <a:solidFill>
                          <a:schemeClr val="bg1"/>
                        </a:solidFill>
                        <a:effectLst/>
                        <a:latin typeface="Segoe UI" panose="020B0502040204020203" pitchFamily="34" charset="0"/>
                        <a:cs typeface="Segoe UI" panose="020B0502040204020203" pitchFamily="34" charset="0"/>
                      </a:endParaRPr>
                    </a:p>
                  </a:txBody>
                  <a:tcPr horzOverflow="overflow">
                    <a:solidFill>
                      <a:schemeClr val="accent1">
                        <a:lumMod val="75000"/>
                      </a:schemeClr>
                    </a:solidFill>
                  </a:tcPr>
                </a:tc>
                <a:extLst>
                  <a:ext uri="{0D108BD9-81ED-4DB2-BD59-A6C34878D82A}">
                    <a16:rowId xmlns:a16="http://schemas.microsoft.com/office/drawing/2014/main" val="10000"/>
                  </a:ext>
                </a:extLst>
              </a:tr>
              <a:tr h="1394114">
                <a:tc>
                  <a:txBody>
                    <a:bodyPr/>
                    <a:lstStyle/>
                    <a:p>
                      <a:pPr marL="0" indent="0">
                        <a:buFont typeface="+mj-lt"/>
                        <a:buNone/>
                      </a:pPr>
                      <a:r>
                        <a:rPr kumimoji="0" lang="en-US" sz="1800" u="none" strike="noStrike" cap="none" normalizeH="0" baseline="0" dirty="0">
                          <a:ln>
                            <a:noFill/>
                          </a:ln>
                          <a:effectLst/>
                          <a:latin typeface="Segoe UI" panose="020B0502040204020203" pitchFamily="34" charset="0"/>
                          <a:cs typeface="Segoe UI" panose="020B0502040204020203" pitchFamily="34" charset="0"/>
                        </a:rPr>
                        <a:t>Short-Term:</a:t>
                      </a:r>
                    </a:p>
                    <a:p>
                      <a:pPr marL="0" indent="0">
                        <a:buFont typeface="+mj-lt"/>
                        <a:buNone/>
                      </a:pPr>
                      <a:r>
                        <a:rPr kumimoji="0" lang="en-US" sz="1800" u="none" strike="noStrike" cap="none" normalizeH="0" baseline="0" dirty="0">
                          <a:ln>
                            <a:noFill/>
                          </a:ln>
                          <a:effectLst/>
                          <a:latin typeface="Segoe UI" panose="020B0502040204020203" pitchFamily="34" charset="0"/>
                          <a:cs typeface="Segoe UI" panose="020B0502040204020203" pitchFamily="34" charset="0"/>
                        </a:rPr>
                        <a:t>95% of parents with infants in the NICU will: (1) understand who their hospital contact person is; and (2) know who their family support person is.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u="none" strike="noStrike" cap="none" normalizeH="0" baseline="0" dirty="0">
                          <a:ln>
                            <a:noFill/>
                          </a:ln>
                          <a:effectLst/>
                          <a:latin typeface="Segoe UI" panose="020B0502040204020203" pitchFamily="34" charset="0"/>
                          <a:cs typeface="Segoe UI" panose="020B0502040204020203" pitchFamily="34" charset="0"/>
                        </a:rPr>
                        <a:t>Short-Term:</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a:ln>
                            <a:noFill/>
                          </a:ln>
                          <a:effectLst/>
                          <a:latin typeface="Segoe UI" panose="020B0502040204020203" pitchFamily="34" charset="0"/>
                          <a:cs typeface="Segoe UI" panose="020B0502040204020203" pitchFamily="34" charset="0"/>
                        </a:rPr>
                        <a:t>Interview</a:t>
                      </a:r>
                    </a:p>
                  </a:txBody>
                  <a:tcPr horzOverflow="overflow"/>
                </a:tc>
                <a:extLst>
                  <a:ext uri="{0D108BD9-81ED-4DB2-BD59-A6C34878D82A}">
                    <a16:rowId xmlns:a16="http://schemas.microsoft.com/office/drawing/2014/main" val="10001"/>
                  </a:ext>
                </a:extLst>
              </a:tr>
              <a:tr h="1447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Mid-Term: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80% of parents with infants in the NICU will: (1) have at least three contacts with their family support person and/or attend support groups; and (2) seek out support from their hospital contact daily.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u="none" strike="noStrike" cap="none" normalizeH="0" baseline="0" dirty="0">
                          <a:ln>
                            <a:noFill/>
                          </a:ln>
                          <a:effectLst/>
                          <a:latin typeface="Segoe UI" panose="020B0502040204020203" pitchFamily="34" charset="0"/>
                          <a:cs typeface="Segoe UI" panose="020B0502040204020203" pitchFamily="34" charset="0"/>
                        </a:rPr>
                        <a:t>Mid-Term:</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a:ln>
                            <a:noFill/>
                          </a:ln>
                          <a:effectLst/>
                          <a:latin typeface="Segoe UI" panose="020B0502040204020203" pitchFamily="34" charset="0"/>
                          <a:cs typeface="Segoe UI" panose="020B0502040204020203" pitchFamily="34" charset="0"/>
                        </a:rPr>
                        <a:t>Hospital ERH</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a:ln>
                            <a:noFill/>
                          </a:ln>
                          <a:effectLst/>
                          <a:latin typeface="Segoe UI" panose="020B0502040204020203" pitchFamily="34" charset="0"/>
                          <a:cs typeface="Segoe UI" panose="020B0502040204020203" pitchFamily="34" charset="0"/>
                        </a:rPr>
                        <a:t>Family logs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en-US" sz="16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horzOverflow="overflow"/>
                </a:tc>
                <a:extLst>
                  <a:ext uri="{0D108BD9-81ED-4DB2-BD59-A6C34878D82A}">
                    <a16:rowId xmlns:a16="http://schemas.microsoft.com/office/drawing/2014/main" val="10002"/>
                  </a:ext>
                </a:extLst>
              </a:tr>
              <a:tr h="12034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Long-Term: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latin typeface="Segoe UI" panose="020B0502040204020203" pitchFamily="34" charset="0"/>
                          <a:cs typeface="Segoe UI" panose="020B0502040204020203" pitchFamily="34" charset="0"/>
                        </a:rPr>
                        <a:t>70% of parents with infants in the NICU will report: (1) having the emotional support needed; and (2) be supported in creating the infant/parent bond.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600" u="none" strike="noStrike" cap="none" normalizeH="0" baseline="0" dirty="0">
                          <a:ln>
                            <a:noFill/>
                          </a:ln>
                          <a:effectLst/>
                          <a:latin typeface="Segoe UI" panose="020B0502040204020203" pitchFamily="34" charset="0"/>
                          <a:cs typeface="Segoe UI" panose="020B0502040204020203" pitchFamily="34" charset="0"/>
                        </a:rPr>
                        <a:t>Long-Term:</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a:ln>
                            <a:noFill/>
                          </a:ln>
                          <a:effectLst/>
                          <a:latin typeface="Segoe UI" panose="020B0502040204020203" pitchFamily="34" charset="0"/>
                          <a:cs typeface="Segoe UI" panose="020B0502040204020203" pitchFamily="34" charset="0"/>
                        </a:rPr>
                        <a:t>Questionnaire</a:t>
                      </a:r>
                      <a:endParaRPr kumimoji="0" lang="en-US" sz="16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8488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NICU Family Support Network</a:t>
            </a:r>
            <a:br>
              <a:rPr lang="en-US" dirty="0"/>
            </a:br>
            <a:r>
              <a:rPr lang="en-US" dirty="0"/>
              <a:t>Data Collection Instruments for Outputs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0184516"/>
              </p:ext>
            </p:extLst>
          </p:nvPr>
        </p:nvGraphicFramePr>
        <p:xfrm>
          <a:off x="2586197" y="2719749"/>
          <a:ext cx="8193024" cy="1584960"/>
        </p:xfrm>
        <a:graphic>
          <a:graphicData uri="http://schemas.openxmlformats.org/drawingml/2006/table">
            <a:tbl>
              <a:tblPr firstRow="1" bandRow="1">
                <a:tableStyleId>{5C22544A-7EE6-4342-B048-85BDC9FD1C3A}</a:tableStyleId>
              </a:tblPr>
              <a:tblGrid>
                <a:gridCol w="3803904">
                  <a:extLst>
                    <a:ext uri="{9D8B030D-6E8A-4147-A177-3AD203B41FA5}">
                      <a16:colId xmlns:a16="http://schemas.microsoft.com/office/drawing/2014/main" val="20000"/>
                    </a:ext>
                  </a:extLst>
                </a:gridCol>
                <a:gridCol w="4389120">
                  <a:extLst>
                    <a:ext uri="{9D8B030D-6E8A-4147-A177-3AD203B41FA5}">
                      <a16:colId xmlns:a16="http://schemas.microsoft.com/office/drawing/2014/main" val="20001"/>
                    </a:ext>
                  </a:extLst>
                </a:gridCol>
              </a:tblGrid>
              <a:tr h="370840">
                <a:tc>
                  <a:txBody>
                    <a:bodyPr/>
                    <a:lstStyle/>
                    <a:p>
                      <a:r>
                        <a:rPr lang="en-US" sz="2000" dirty="0">
                          <a:latin typeface="Segoe UI" panose="020B0502040204020203" pitchFamily="34" charset="0"/>
                          <a:cs typeface="Segoe UI" panose="020B0502040204020203" pitchFamily="34" charset="0"/>
                        </a:rPr>
                        <a:t>Outputs</a:t>
                      </a:r>
                    </a:p>
                  </a:txBody>
                  <a:tcPr/>
                </a:tc>
                <a:tc>
                  <a:txBody>
                    <a:bodyPr/>
                    <a:lstStyle/>
                    <a:p>
                      <a:r>
                        <a:rPr lang="en-US" sz="2000" dirty="0">
                          <a:latin typeface="Segoe UI" panose="020B0502040204020203" pitchFamily="34" charset="0"/>
                          <a:cs typeface="Segoe UI" panose="020B0502040204020203" pitchFamily="34" charset="0"/>
                        </a:rPr>
                        <a:t>Data Collection Instruments</a:t>
                      </a:r>
                    </a:p>
                  </a:txBody>
                  <a:tcPr/>
                </a:tc>
                <a:extLst>
                  <a:ext uri="{0D108BD9-81ED-4DB2-BD59-A6C34878D82A}">
                    <a16:rowId xmlns:a16="http://schemas.microsoft.com/office/drawing/2014/main" val="10000"/>
                  </a:ext>
                </a:extLst>
              </a:tr>
              <a:tr h="370840">
                <a:tc>
                  <a:txBody>
                    <a:bodyPr/>
                    <a:lstStyle/>
                    <a:p>
                      <a:r>
                        <a:rPr lang="en-US" sz="2000" dirty="0">
                          <a:latin typeface="Segoe UI" panose="020B0502040204020203" pitchFamily="34" charset="0"/>
                          <a:cs typeface="Segoe UI" panose="020B0502040204020203" pitchFamily="34" charset="0"/>
                        </a:rPr>
                        <a:t># families served</a:t>
                      </a:r>
                    </a:p>
                  </a:txBody>
                  <a:tcPr/>
                </a:tc>
                <a:tc>
                  <a:txBody>
                    <a:bodyPr/>
                    <a:lstStyle/>
                    <a:p>
                      <a:r>
                        <a:rPr lang="en-US" sz="2000" dirty="0">
                          <a:latin typeface="Segoe UI" panose="020B0502040204020203" pitchFamily="34" charset="0"/>
                          <a:cs typeface="Segoe UI" panose="020B0502040204020203" pitchFamily="34" charset="0"/>
                        </a:rPr>
                        <a:t>Enrollment forms</a:t>
                      </a:r>
                    </a:p>
                  </a:txBody>
                  <a:tcPr/>
                </a:tc>
                <a:extLst>
                  <a:ext uri="{0D108BD9-81ED-4DB2-BD59-A6C34878D82A}">
                    <a16:rowId xmlns:a16="http://schemas.microsoft.com/office/drawing/2014/main" val="2599382445"/>
                  </a:ext>
                </a:extLst>
              </a:tr>
              <a:tr h="370840">
                <a:tc>
                  <a:txBody>
                    <a:bodyPr/>
                    <a:lstStyle/>
                    <a:p>
                      <a:r>
                        <a:rPr lang="en-US" sz="2000" dirty="0">
                          <a:latin typeface="Segoe UI" panose="020B0502040204020203" pitchFamily="34" charset="0"/>
                          <a:cs typeface="Segoe UI" panose="020B0502040204020203" pitchFamily="34" charset="0"/>
                        </a:rPr>
                        <a:t># support group session</a:t>
                      </a:r>
                    </a:p>
                  </a:txBody>
                  <a:tcPr/>
                </a:tc>
                <a:tc>
                  <a:txBody>
                    <a:bodyPr/>
                    <a:lstStyle/>
                    <a:p>
                      <a:r>
                        <a:rPr lang="en-US" sz="2000" dirty="0">
                          <a:latin typeface="Segoe UI" panose="020B0502040204020203" pitchFamily="34" charset="0"/>
                          <a:cs typeface="Segoe UI" panose="020B0502040204020203" pitchFamily="34" charset="0"/>
                        </a:rPr>
                        <a:t>Sign in sheets</a:t>
                      </a:r>
                    </a:p>
                  </a:txBody>
                  <a:tcPr/>
                </a:tc>
                <a:extLst>
                  <a:ext uri="{0D108BD9-81ED-4DB2-BD59-A6C34878D82A}">
                    <a16:rowId xmlns:a16="http://schemas.microsoft.com/office/drawing/2014/main" val="2508992544"/>
                  </a:ext>
                </a:extLst>
              </a:tr>
              <a:tr h="370840">
                <a:tc>
                  <a:txBody>
                    <a:bodyPr/>
                    <a:lstStyle/>
                    <a:p>
                      <a:r>
                        <a:rPr lang="en-US" sz="2000" dirty="0">
                          <a:latin typeface="Segoe UI" panose="020B0502040204020203" pitchFamily="34" charset="0"/>
                          <a:cs typeface="Segoe UI" panose="020B0502040204020203" pitchFamily="34" charset="0"/>
                        </a:rPr>
                        <a:t># one-on-one family sessions</a:t>
                      </a:r>
                    </a:p>
                  </a:txBody>
                  <a:tcPr/>
                </a:tc>
                <a:tc>
                  <a:txBody>
                    <a:bodyPr/>
                    <a:lstStyle/>
                    <a:p>
                      <a:r>
                        <a:rPr lang="en-US" sz="2000" dirty="0">
                          <a:latin typeface="Segoe UI" panose="020B0502040204020203" pitchFamily="34" charset="0"/>
                          <a:cs typeface="Segoe UI" panose="020B0502040204020203" pitchFamily="34" charset="0"/>
                        </a:rPr>
                        <a:t>Program records</a:t>
                      </a:r>
                    </a:p>
                  </a:txBody>
                  <a:tcPr/>
                </a:tc>
                <a:extLst>
                  <a:ext uri="{0D108BD9-81ED-4DB2-BD59-A6C34878D82A}">
                    <a16:rowId xmlns:a16="http://schemas.microsoft.com/office/drawing/2014/main" val="3603509269"/>
                  </a:ext>
                </a:extLst>
              </a:tr>
            </a:tbl>
          </a:graphicData>
        </a:graphic>
      </p:graphicFrame>
    </p:spTree>
    <p:extLst>
      <p:ext uri="{BB962C8B-B14F-4D97-AF65-F5344CB8AC3E}">
        <p14:creationId xmlns:p14="http://schemas.microsoft.com/office/powerpoint/2010/main" val="4142009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2438400" y="228600"/>
            <a:ext cx="8229600" cy="1143000"/>
          </a:xfrm>
        </p:spPr>
        <p:txBody>
          <a:bodyPr/>
          <a:lstStyle/>
          <a:p>
            <a:r>
              <a:rPr lang="en-US" sz="3200" dirty="0">
                <a:latin typeface="Microsoft PhagsPa" pitchFamily="34" charset="0"/>
              </a:rPr>
              <a:t>Evaluation May Also Be Called…</a:t>
            </a:r>
          </a:p>
        </p:txBody>
      </p:sp>
      <p:sp>
        <p:nvSpPr>
          <p:cNvPr id="236547" name="Rectangle 3"/>
          <p:cNvSpPr>
            <a:spLocks noGrp="1" noChangeArrowheads="1"/>
          </p:cNvSpPr>
          <p:nvPr>
            <p:ph type="body" sz="half" idx="1"/>
          </p:nvPr>
        </p:nvSpPr>
        <p:spPr>
          <a:xfrm>
            <a:off x="2714063" y="1727519"/>
            <a:ext cx="4038600" cy="4530725"/>
          </a:xfrm>
        </p:spPr>
        <p:txBody>
          <a:bodyPr/>
          <a:lstStyle/>
          <a:p>
            <a:r>
              <a:rPr lang="en-US" sz="2800" dirty="0"/>
              <a:t>Evaluation plan</a:t>
            </a:r>
          </a:p>
          <a:p>
            <a:r>
              <a:rPr lang="en-US" sz="2800" dirty="0"/>
              <a:t>Summative evaluation (outcome)</a:t>
            </a:r>
          </a:p>
          <a:p>
            <a:r>
              <a:rPr lang="en-US" sz="2800" dirty="0"/>
              <a:t>Formative evaluation (process)</a:t>
            </a:r>
          </a:p>
          <a:p>
            <a:r>
              <a:rPr lang="en-US" sz="2800" dirty="0"/>
              <a:t>Outcome measurement</a:t>
            </a:r>
          </a:p>
          <a:p>
            <a:pPr marL="0" indent="0">
              <a:buNone/>
            </a:pPr>
            <a:endParaRPr lang="en-US" sz="2800" dirty="0"/>
          </a:p>
        </p:txBody>
      </p:sp>
      <p:pic>
        <p:nvPicPr>
          <p:cNvPr id="236552" name="Picture 8" descr="MCj019825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655127" y="2276857"/>
            <a:ext cx="2706688" cy="3160713"/>
          </a:xfrm>
        </p:spPr>
      </p:pic>
    </p:spTree>
    <p:extLst>
      <p:ext uri="{BB962C8B-B14F-4D97-AF65-F5344CB8AC3E}">
        <p14:creationId xmlns:p14="http://schemas.microsoft.com/office/powerpoint/2010/main" val="3268523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1557463" y="137161"/>
            <a:ext cx="10018713" cy="1005840"/>
          </a:xfrm>
        </p:spPr>
        <p:txBody>
          <a:bodyPr/>
          <a:lstStyle/>
          <a:p>
            <a:pPr eaLnBrk="1" hangingPunct="1"/>
            <a:r>
              <a:rPr lang="en-US" dirty="0">
                <a:latin typeface="Microsoft PhagsPa" pitchFamily="34" charset="0"/>
              </a:rPr>
              <a:t>Budget</a:t>
            </a:r>
          </a:p>
        </p:txBody>
      </p:sp>
      <p:pic>
        <p:nvPicPr>
          <p:cNvPr id="3" name="Content Placeholder 2"/>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1731232" y="2097025"/>
            <a:ext cx="3169952" cy="2534964"/>
          </a:xfrm>
        </p:spPr>
      </p:pic>
      <p:sp>
        <p:nvSpPr>
          <p:cNvPr id="2" name="Content Placeholder 1"/>
          <p:cNvSpPr>
            <a:spLocks noGrp="1"/>
          </p:cNvSpPr>
          <p:nvPr>
            <p:ph sz="half" idx="2"/>
          </p:nvPr>
        </p:nvSpPr>
        <p:spPr>
          <a:xfrm>
            <a:off x="5084064" y="1143000"/>
            <a:ext cx="6492112" cy="5029200"/>
          </a:xfrm>
        </p:spPr>
        <p:txBody>
          <a:bodyPr>
            <a:normAutofit/>
          </a:bodyPr>
          <a:lstStyle/>
          <a:p>
            <a:endParaRPr lang="en-US" sz="2400" dirty="0"/>
          </a:p>
          <a:p>
            <a:r>
              <a:rPr lang="en-US" sz="2400" dirty="0">
                <a:latin typeface="Segoe UI" panose="020B0502040204020203" pitchFamily="34" charset="0"/>
                <a:cs typeface="Segoe UI" panose="020B0502040204020203" pitchFamily="34" charset="0"/>
              </a:rPr>
              <a:t>Project budget and organizational budget</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Your project budget details your approach in financial form—what monies do you need to carry out your proposed activities?</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Project budgets should mirror your approach—items asked for in the budget should be explained in the approach—there should be no surprises in the budget</a:t>
            </a:r>
          </a:p>
          <a:p>
            <a:endParaRPr lang="en-US" dirty="0"/>
          </a:p>
        </p:txBody>
      </p:sp>
    </p:spTree>
    <p:extLst>
      <p:ext uri="{BB962C8B-B14F-4D97-AF65-F5344CB8AC3E}">
        <p14:creationId xmlns:p14="http://schemas.microsoft.com/office/powerpoint/2010/main" val="3576517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70689"/>
            <a:ext cx="10018713" cy="1085088"/>
          </a:xfrm>
        </p:spPr>
        <p:txBody>
          <a:bodyPr/>
          <a:lstStyle/>
          <a:p>
            <a:r>
              <a:rPr lang="en-US" dirty="0">
                <a:latin typeface="Microsoft PhagsPa" pitchFamily="34" charset="0"/>
              </a:rPr>
              <a:t>Budget</a:t>
            </a:r>
          </a:p>
        </p:txBody>
      </p:sp>
      <p:sp>
        <p:nvSpPr>
          <p:cNvPr id="3" name="Content Placeholder 2"/>
          <p:cNvSpPr>
            <a:spLocks noGrp="1"/>
          </p:cNvSpPr>
          <p:nvPr>
            <p:ph sz="half" idx="1"/>
          </p:nvPr>
        </p:nvSpPr>
        <p:spPr>
          <a:xfrm>
            <a:off x="2072640" y="2011680"/>
            <a:ext cx="5462016" cy="4703064"/>
          </a:xfrm>
        </p:spPr>
        <p:txBody>
          <a:bodyPr>
            <a:normAutofit/>
          </a:bodyPr>
          <a:lstStyle/>
          <a:p>
            <a:r>
              <a:rPr lang="en-US" sz="2400" dirty="0">
                <a:latin typeface="Segoe UI" panose="020B0502040204020203" pitchFamily="34" charset="0"/>
                <a:cs typeface="Segoe UI" panose="020B0502040204020203" pitchFamily="34" charset="0"/>
              </a:rPr>
              <a:t>Funders usually have their own forms…follow their headings and definitions exactly</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Numbers should add up flawlessly</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Show what else is committed to the project (matching funds)</a:t>
            </a:r>
          </a:p>
          <a:p>
            <a:endParaRPr lang="en-US" sz="2400" dirty="0">
              <a:latin typeface="Segoe UI" panose="020B0502040204020203" pitchFamily="34" charset="0"/>
              <a:cs typeface="Segoe UI" panose="020B0502040204020203" pitchFamily="34" charset="0"/>
            </a:endParaRPr>
          </a:p>
          <a:p>
            <a:endParaRPr lang="en-US" dirty="0"/>
          </a:p>
        </p:txBody>
      </p:sp>
      <p:pic>
        <p:nvPicPr>
          <p:cNvPr id="5" name="Content Placeholder 4"/>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7176419" y="2011680"/>
            <a:ext cx="4191000" cy="4191000"/>
          </a:xfrm>
        </p:spPr>
      </p:pic>
    </p:spTree>
    <p:extLst>
      <p:ext uri="{BB962C8B-B14F-4D97-AF65-F5344CB8AC3E}">
        <p14:creationId xmlns:p14="http://schemas.microsoft.com/office/powerpoint/2010/main" val="40049267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34697"/>
            <a:ext cx="10018713" cy="812800"/>
          </a:xfrm>
        </p:spPr>
        <p:txBody>
          <a:bodyPr/>
          <a:lstStyle/>
          <a:p>
            <a:r>
              <a:rPr lang="en-US" dirty="0">
                <a:latin typeface="Microsoft PhagsPa" pitchFamily="34" charset="0"/>
              </a:rPr>
              <a:t>Budget Narrative</a:t>
            </a:r>
          </a:p>
        </p:txBody>
      </p:sp>
      <p:sp>
        <p:nvSpPr>
          <p:cNvPr id="5" name="Content Placeholder 4"/>
          <p:cNvSpPr>
            <a:spLocks noGrp="1"/>
          </p:cNvSpPr>
          <p:nvPr>
            <p:ph sz="half" idx="1"/>
          </p:nvPr>
        </p:nvSpPr>
        <p:spPr>
          <a:xfrm>
            <a:off x="5410200" y="1752600"/>
            <a:ext cx="5964936" cy="4648200"/>
          </a:xfrm>
        </p:spPr>
        <p:txBody>
          <a:bodyPr/>
          <a:lstStyle/>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Budget narratives are simply the budget numbers explained in word form and with calculations and justifications</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Make sure your budget and budget narrative match up flawlessly as well</a:t>
            </a:r>
          </a:p>
          <a:p>
            <a:endParaRPr lang="en-US" sz="2400" dirty="0"/>
          </a:p>
          <a:p>
            <a:endParaRPr lang="en-US" dirty="0"/>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293622" y="2389632"/>
            <a:ext cx="4116578" cy="3613404"/>
          </a:xfrm>
          <a:prstGeom prst="rect">
            <a:avLst/>
          </a:prstGeom>
        </p:spPr>
      </p:pic>
    </p:spTree>
    <p:extLst>
      <p:ext uri="{BB962C8B-B14F-4D97-AF65-F5344CB8AC3E}">
        <p14:creationId xmlns:p14="http://schemas.microsoft.com/office/powerpoint/2010/main" val="4171156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normAutofit fontScale="90000"/>
          </a:bodyPr>
          <a:lstStyle/>
          <a:p>
            <a:r>
              <a:rPr lang="en-US" dirty="0"/>
              <a:t>Example: NICU Family Support Network</a:t>
            </a:r>
            <a:br>
              <a:rPr lang="en-US" dirty="0"/>
            </a:br>
            <a:r>
              <a:rPr lang="en-US" dirty="0"/>
              <a:t>Program Budget</a:t>
            </a:r>
            <a:endParaRPr lang="en-US" dirty="0">
              <a:latin typeface="Microsoft PhagsPa" pitchFamily="34" charset="0"/>
            </a:endParaRPr>
          </a:p>
        </p:txBody>
      </p:sp>
      <p:graphicFrame>
        <p:nvGraphicFramePr>
          <p:cNvPr id="134147" name="Group 3"/>
          <p:cNvGraphicFramePr>
            <a:graphicFrameLocks noGrp="1"/>
          </p:cNvGraphicFramePr>
          <p:nvPr>
            <p:ph idx="1"/>
            <p:extLst>
              <p:ext uri="{D42A27DB-BD31-4B8C-83A1-F6EECF244321}">
                <p14:modId xmlns:p14="http://schemas.microsoft.com/office/powerpoint/2010/main" val="4122230282"/>
              </p:ext>
            </p:extLst>
          </p:nvPr>
        </p:nvGraphicFramePr>
        <p:xfrm>
          <a:off x="1905000" y="1600201"/>
          <a:ext cx="9896856" cy="4296661"/>
        </p:xfrm>
        <a:graphic>
          <a:graphicData uri="http://schemas.openxmlformats.org/drawingml/2006/table">
            <a:tbl>
              <a:tblPr/>
              <a:tblGrid>
                <a:gridCol w="5568696">
                  <a:extLst>
                    <a:ext uri="{9D8B030D-6E8A-4147-A177-3AD203B41FA5}">
                      <a16:colId xmlns:a16="http://schemas.microsoft.com/office/drawing/2014/main" val="20000"/>
                    </a:ext>
                  </a:extLst>
                </a:gridCol>
                <a:gridCol w="1621536">
                  <a:extLst>
                    <a:ext uri="{9D8B030D-6E8A-4147-A177-3AD203B41FA5}">
                      <a16:colId xmlns:a16="http://schemas.microsoft.com/office/drawing/2014/main" val="20001"/>
                    </a:ext>
                  </a:extLst>
                </a:gridCol>
                <a:gridCol w="1414272">
                  <a:extLst>
                    <a:ext uri="{9D8B030D-6E8A-4147-A177-3AD203B41FA5}">
                      <a16:colId xmlns:a16="http://schemas.microsoft.com/office/drawing/2014/main" val="20002"/>
                    </a:ext>
                  </a:extLst>
                </a:gridCol>
                <a:gridCol w="1292352">
                  <a:extLst>
                    <a:ext uri="{9D8B030D-6E8A-4147-A177-3AD203B41FA5}">
                      <a16:colId xmlns:a16="http://schemas.microsoft.com/office/drawing/2014/main" val="20003"/>
                    </a:ext>
                  </a:extLst>
                </a:gridCol>
              </a:tblGrid>
              <a:tr h="391159">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Item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Request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Match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9719">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Salaries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5863">
                <a:tc>
                  <a:txBody>
                    <a:bodyPr/>
                    <a:lstStyle/>
                    <a:p>
                      <a:pPr marL="285750" marR="0" lvl="0" indent="-285750" algn="l" defTabSz="914400" rtl="0" eaLnBrk="1" fontAlgn="base" latinLnBrk="0" hangingPunct="1">
                        <a:lnSpc>
                          <a:spcPct val="100000"/>
                        </a:lnSpc>
                        <a:spcBef>
                          <a:spcPct val="20000"/>
                        </a:spcBef>
                        <a:spcAft>
                          <a:spcPct val="0"/>
                        </a:spcAft>
                        <a:buClr>
                          <a:schemeClr val="accent2"/>
                        </a:buClr>
                        <a:buSzTx/>
                        <a:buFont typeface="Arial" pitchFamily="34" charset="0"/>
                        <a:buChar char="•"/>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Executive Director (.25 FTE x $50,000)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$12,500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$12,500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720">
                <a:tc>
                  <a:txBody>
                    <a:bodyPr/>
                    <a:lstStyle/>
                    <a:p>
                      <a:pPr marL="285750" marR="0" lvl="0" indent="-285750" algn="l" defTabSz="914400" rtl="0" eaLnBrk="1" fontAlgn="base" latinLnBrk="0" hangingPunct="1">
                        <a:lnSpc>
                          <a:spcPct val="100000"/>
                        </a:lnSpc>
                        <a:spcBef>
                          <a:spcPct val="20000"/>
                        </a:spcBef>
                        <a:spcAft>
                          <a:spcPct val="0"/>
                        </a:spcAft>
                        <a:buClr>
                          <a:schemeClr val="accent2"/>
                        </a:buClr>
                        <a:buSzTx/>
                        <a:buFont typeface="Arial" pitchFamily="34" charset="0"/>
                        <a:buChar char="•"/>
                        <a:tabLst/>
                        <a:defRPr/>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Program Coordinator (.40 FTE x $40,000)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$16,000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$16,000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483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Arial" pitchFamily="34" charset="0"/>
                        <a:buNone/>
                        <a:tabLst/>
                        <a:defRPr/>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Supplies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8283">
                <a:tc>
                  <a:txBody>
                    <a:bodyPr/>
                    <a:lstStyle/>
                    <a:p>
                      <a:pPr marL="285750" marR="0" lvl="0" indent="-285750" algn="l" defTabSz="914400" rtl="0" eaLnBrk="1" fontAlgn="base" latinLnBrk="0" hangingPunct="1">
                        <a:lnSpc>
                          <a:spcPct val="100000"/>
                        </a:lnSpc>
                        <a:spcBef>
                          <a:spcPct val="20000"/>
                        </a:spcBef>
                        <a:spcAft>
                          <a:spcPct val="0"/>
                        </a:spcAft>
                        <a:buClr>
                          <a:schemeClr val="accent2"/>
                        </a:buClr>
                        <a:buSzTx/>
                        <a:buFont typeface="Arial" pitchFamily="34" charset="0"/>
                        <a:buChar char="•"/>
                        <a:tabLst/>
                        <a:defRPr/>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Handouts and materials ($20/family x 100 families)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Arial" pitchFamily="34" charset="0"/>
                        <a:buNone/>
                        <a:tabLst/>
                        <a:defRPr/>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Facilities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2709166"/>
                  </a:ext>
                </a:extLst>
              </a:tr>
              <a:tr h="381000">
                <a:tc>
                  <a:txBody>
                    <a:bodyPr/>
                    <a:lstStyle/>
                    <a:p>
                      <a:pPr marL="285750" marR="0" lvl="0" indent="-285750" algn="l" defTabSz="914400" rtl="0" eaLnBrk="1" fontAlgn="base" latinLnBrk="0" hangingPunct="1">
                        <a:lnSpc>
                          <a:spcPct val="100000"/>
                        </a:lnSpc>
                        <a:spcBef>
                          <a:spcPct val="20000"/>
                        </a:spcBef>
                        <a:spcAft>
                          <a:spcPct val="0"/>
                        </a:spcAft>
                        <a:buClr>
                          <a:schemeClr val="accent2"/>
                        </a:buClr>
                        <a:buSzTx/>
                        <a:buFont typeface="Arial" panose="020B0604020202020204" pitchFamily="34" charset="0"/>
                        <a:buChar char="•"/>
                        <a:tabLst/>
                        <a:defRPr/>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Meeting space ($100/month x 12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$1,200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5831282"/>
                  </a:ext>
                </a:extLst>
              </a:tr>
              <a:tr h="381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Arial" pitchFamily="34" charset="0"/>
                        <a:buNone/>
                        <a:tabLst/>
                        <a:defRPr/>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Miscellaneous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1000">
                <a:tc>
                  <a:txBody>
                    <a:bodyPr/>
                    <a:lstStyle/>
                    <a:p>
                      <a:pPr marL="285750" marR="0" lvl="0" indent="-285750" algn="l" defTabSz="914400" rtl="0" eaLnBrk="1" fontAlgn="base" latinLnBrk="0" hangingPunct="1">
                        <a:lnSpc>
                          <a:spcPct val="100000"/>
                        </a:lnSpc>
                        <a:spcBef>
                          <a:spcPct val="20000"/>
                        </a:spcBef>
                        <a:spcAft>
                          <a:spcPct val="0"/>
                        </a:spcAft>
                        <a:buClr>
                          <a:schemeClr val="accent2"/>
                        </a:buClr>
                        <a:buSzTx/>
                        <a:buFont typeface="Arial" panose="020B0604020202020204" pitchFamily="34" charset="0"/>
                        <a:buChar char="•"/>
                        <a:tabLst/>
                        <a:defRPr/>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Family-to-family support ($20/hour x 700 family connections)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$14,000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tx1"/>
                          </a:solidFill>
                          <a:effectLst/>
                          <a:latin typeface="Segoe UI" panose="020B0502040204020203" pitchFamily="34" charset="0"/>
                          <a:cs typeface="Calibri" pitchFamily="34" charset="0"/>
                        </a:rPr>
                        <a:t>$14,000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1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Arial" panose="020B0604020202020204" pitchFamily="34" charset="0"/>
                        <a:buNone/>
                        <a:tabLst/>
                        <a:defRPr/>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Total Program Budget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$29,500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$16,200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Segoe UI" panose="020B0502040204020203" pitchFamily="34" charset="0"/>
                          <a:cs typeface="Calibri" pitchFamily="34" charset="0"/>
                        </a:rPr>
                        <a:t>$45,700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9678546"/>
                  </a:ext>
                </a:extLst>
              </a:tr>
            </a:tbl>
          </a:graphicData>
        </a:graphic>
      </p:graphicFrame>
    </p:spTree>
    <p:extLst>
      <p:ext uri="{BB962C8B-B14F-4D97-AF65-F5344CB8AC3E}">
        <p14:creationId xmlns:p14="http://schemas.microsoft.com/office/powerpoint/2010/main" val="2951697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A89F48-0F82-48C3-A470-C9449A43D85D}"/>
              </a:ext>
            </a:extLst>
          </p:cNvPr>
          <p:cNvSpPr>
            <a:spLocks noGrp="1"/>
          </p:cNvSpPr>
          <p:nvPr>
            <p:ph type="title"/>
          </p:nvPr>
        </p:nvSpPr>
        <p:spPr>
          <a:xfrm>
            <a:off x="1928929" y="311227"/>
            <a:ext cx="9295540" cy="944696"/>
          </a:xfrm>
        </p:spPr>
        <p:txBody>
          <a:bodyPr/>
          <a:lstStyle/>
          <a:p>
            <a:r>
              <a:rPr lang="en-US" dirty="0"/>
              <a:t>Quick Review</a:t>
            </a:r>
          </a:p>
        </p:txBody>
      </p:sp>
      <p:graphicFrame>
        <p:nvGraphicFramePr>
          <p:cNvPr id="10" name="Content Placeholder 9">
            <a:extLst>
              <a:ext uri="{FF2B5EF4-FFF2-40B4-BE49-F238E27FC236}">
                <a16:creationId xmlns:a16="http://schemas.microsoft.com/office/drawing/2014/main" id="{E130BAD7-F938-4BF3-8A65-5529F10D26E0}"/>
              </a:ext>
            </a:extLst>
          </p:cNvPr>
          <p:cNvGraphicFramePr>
            <a:graphicFrameLocks noGrp="1"/>
          </p:cNvGraphicFramePr>
          <p:nvPr>
            <p:ph idx="1"/>
          </p:nvPr>
        </p:nvGraphicFramePr>
        <p:xfrm>
          <a:off x="1928928" y="1255923"/>
          <a:ext cx="9295541" cy="4544345"/>
        </p:xfrm>
        <a:graphic>
          <a:graphicData uri="http://schemas.openxmlformats.org/drawingml/2006/table">
            <a:tbl>
              <a:tblPr firstRow="1" bandRow="1">
                <a:tableStyleId>{5940675A-B579-460E-94D1-54222C63F5DA}</a:tableStyleId>
              </a:tblPr>
              <a:tblGrid>
                <a:gridCol w="444157">
                  <a:extLst>
                    <a:ext uri="{9D8B030D-6E8A-4147-A177-3AD203B41FA5}">
                      <a16:colId xmlns:a16="http://schemas.microsoft.com/office/drawing/2014/main" val="215619711"/>
                    </a:ext>
                  </a:extLst>
                </a:gridCol>
                <a:gridCol w="2537408">
                  <a:extLst>
                    <a:ext uri="{9D8B030D-6E8A-4147-A177-3AD203B41FA5}">
                      <a16:colId xmlns:a16="http://schemas.microsoft.com/office/drawing/2014/main" val="65619088"/>
                    </a:ext>
                  </a:extLst>
                </a:gridCol>
                <a:gridCol w="628464">
                  <a:extLst>
                    <a:ext uri="{9D8B030D-6E8A-4147-A177-3AD203B41FA5}">
                      <a16:colId xmlns:a16="http://schemas.microsoft.com/office/drawing/2014/main" val="723087572"/>
                    </a:ext>
                  </a:extLst>
                </a:gridCol>
                <a:gridCol w="2586999">
                  <a:extLst>
                    <a:ext uri="{9D8B030D-6E8A-4147-A177-3AD203B41FA5}">
                      <a16:colId xmlns:a16="http://schemas.microsoft.com/office/drawing/2014/main" val="3548474717"/>
                    </a:ext>
                  </a:extLst>
                </a:gridCol>
                <a:gridCol w="512812">
                  <a:extLst>
                    <a:ext uri="{9D8B030D-6E8A-4147-A177-3AD203B41FA5}">
                      <a16:colId xmlns:a16="http://schemas.microsoft.com/office/drawing/2014/main" val="514334705"/>
                    </a:ext>
                  </a:extLst>
                </a:gridCol>
                <a:gridCol w="2585701">
                  <a:extLst>
                    <a:ext uri="{9D8B030D-6E8A-4147-A177-3AD203B41FA5}">
                      <a16:colId xmlns:a16="http://schemas.microsoft.com/office/drawing/2014/main" val="1567631425"/>
                    </a:ext>
                  </a:extLst>
                </a:gridCol>
              </a:tblGrid>
              <a:tr h="649192">
                <a:tc gridSpan="6">
                  <a:txBody>
                    <a:bodyPr/>
                    <a:lstStyle/>
                    <a:p>
                      <a:r>
                        <a:rPr lang="en-US" dirty="0"/>
                        <a:t>Background</a:t>
                      </a:r>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16779236"/>
                  </a:ext>
                </a:extLst>
              </a:tr>
              <a:tr h="1762093">
                <a:tc rowSpan="3">
                  <a:txBody>
                    <a:bodyPr/>
                    <a:lstStyle/>
                    <a:p>
                      <a:pPr algn="ctr"/>
                      <a:r>
                        <a:rPr lang="en-US" dirty="0"/>
                        <a:t>Need</a:t>
                      </a:r>
                    </a:p>
                  </a:txBody>
                  <a:tcPr vert="vert270">
                    <a:solidFill>
                      <a:schemeClr val="bg1">
                        <a:lumMod val="65000"/>
                      </a:schemeClr>
                    </a:solidFill>
                  </a:tcPr>
                </a:tc>
                <a:tc>
                  <a:txBody>
                    <a:bodyPr/>
                    <a:lstStyle/>
                    <a:p>
                      <a:pPr algn="ctr"/>
                      <a:r>
                        <a:rPr lang="en-US" dirty="0"/>
                        <a:t>Condition or Status of Community and Population Served</a:t>
                      </a:r>
                    </a:p>
                    <a:p>
                      <a:pPr algn="ctr"/>
                      <a:endParaRPr lang="en-US" dirty="0"/>
                    </a:p>
                    <a:p>
                      <a:pPr algn="ctr"/>
                      <a:endParaRPr lang="en-US" dirty="0"/>
                    </a:p>
                    <a:p>
                      <a:pPr algn="ctr"/>
                      <a:endParaRPr lang="en-US" dirty="0"/>
                    </a:p>
                  </a:txBody>
                  <a:tcPr/>
                </a:tc>
                <a:tc rowSpan="3">
                  <a:txBody>
                    <a:bodyPr/>
                    <a:lstStyle/>
                    <a:p>
                      <a:pPr algn="ctr"/>
                      <a:r>
                        <a:rPr lang="en-US" dirty="0"/>
                        <a:t>Program</a:t>
                      </a:r>
                    </a:p>
                  </a:txBody>
                  <a:tcPr vert="vert270">
                    <a:solidFill>
                      <a:schemeClr val="bg1">
                        <a:lumMod val="65000"/>
                      </a:schemeClr>
                    </a:solidFill>
                  </a:tcPr>
                </a:tc>
                <a:tc>
                  <a:txBody>
                    <a:bodyPr/>
                    <a:lstStyle/>
                    <a:p>
                      <a:pPr algn="ctr"/>
                      <a:r>
                        <a:rPr lang="en-US" dirty="0"/>
                        <a:t>Outcomes</a:t>
                      </a:r>
                    </a:p>
                  </a:txBody>
                  <a:tcPr/>
                </a:tc>
                <a:tc rowSpan="2">
                  <a:txBody>
                    <a:bodyPr/>
                    <a:lstStyle/>
                    <a:p>
                      <a:pPr algn="ctr"/>
                      <a:r>
                        <a:rPr lang="en-US" dirty="0"/>
                        <a:t>Evaluation</a:t>
                      </a:r>
                    </a:p>
                  </a:txBody>
                  <a:tcPr vert="vert270">
                    <a:solidFill>
                      <a:schemeClr val="bg1">
                        <a:lumMod val="65000"/>
                      </a:schemeClr>
                    </a:solidFill>
                  </a:tcPr>
                </a:tc>
                <a:tc>
                  <a:txBody>
                    <a:bodyPr/>
                    <a:lstStyle/>
                    <a:p>
                      <a:pPr algn="ctr"/>
                      <a:r>
                        <a:rPr lang="en-US" dirty="0"/>
                        <a:t>Indicators</a:t>
                      </a:r>
                    </a:p>
                  </a:txBody>
                  <a:tcPr/>
                </a:tc>
                <a:extLst>
                  <a:ext uri="{0D108BD9-81ED-4DB2-BD59-A6C34878D82A}">
                    <a16:rowId xmlns:a16="http://schemas.microsoft.com/office/drawing/2014/main" val="256067978"/>
                  </a:ext>
                </a:extLst>
              </a:tr>
              <a:tr h="1483868">
                <a:tc vMerge="1">
                  <a:txBody>
                    <a:bodyPr/>
                    <a:lstStyle/>
                    <a:p>
                      <a:endParaRPr lang="en-US" dirty="0"/>
                    </a:p>
                  </a:txBody>
                  <a:tcPr/>
                </a:tc>
                <a:tc rowSpan="2">
                  <a:txBody>
                    <a:bodyPr/>
                    <a:lstStyle/>
                    <a:p>
                      <a:pPr algn="ctr"/>
                      <a:r>
                        <a:rPr lang="en-US" dirty="0"/>
                        <a:t>Reasons Behind Condition or Status of Population Served</a:t>
                      </a:r>
                    </a:p>
                  </a:txBody>
                  <a:tcPr/>
                </a:tc>
                <a:tc vMerge="1">
                  <a:txBody>
                    <a:bodyPr/>
                    <a:lstStyle/>
                    <a:p>
                      <a:endParaRPr lang="en-US" dirty="0"/>
                    </a:p>
                  </a:txBody>
                  <a:tcPr/>
                </a:tc>
                <a:tc>
                  <a:txBody>
                    <a:bodyPr/>
                    <a:lstStyle/>
                    <a:p>
                      <a:pPr algn="ctr"/>
                      <a:r>
                        <a:rPr lang="en-US" dirty="0"/>
                        <a:t>Approach</a:t>
                      </a:r>
                    </a:p>
                    <a:p>
                      <a:endParaRPr lang="en-US" dirty="0"/>
                    </a:p>
                    <a:p>
                      <a:endParaRPr lang="en-US" dirty="0"/>
                    </a:p>
                    <a:p>
                      <a:endParaRPr lang="en-US" dirty="0"/>
                    </a:p>
                    <a:p>
                      <a:endParaRPr lang="en-US" dirty="0"/>
                    </a:p>
                  </a:txBody>
                  <a:tcPr/>
                </a:tc>
                <a:tc vMerge="1">
                  <a:txBody>
                    <a:bodyPr/>
                    <a:lstStyle/>
                    <a:p>
                      <a:endParaRPr lang="en-US" dirty="0"/>
                    </a:p>
                  </a:txBody>
                  <a:tcPr/>
                </a:tc>
                <a:tc>
                  <a:txBody>
                    <a:bodyPr/>
                    <a:lstStyle/>
                    <a:p>
                      <a:pPr algn="ctr"/>
                      <a:r>
                        <a:rPr lang="en-US" dirty="0"/>
                        <a:t>Outputs</a:t>
                      </a:r>
                    </a:p>
                  </a:txBody>
                  <a:tcPr/>
                </a:tc>
                <a:extLst>
                  <a:ext uri="{0D108BD9-81ED-4DB2-BD59-A6C34878D82A}">
                    <a16:rowId xmlns:a16="http://schemas.microsoft.com/office/drawing/2014/main" val="2467035749"/>
                  </a:ext>
                </a:extLst>
              </a:tr>
              <a:tr h="649192">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r>
                        <a:rPr lang="en-US" dirty="0"/>
                        <a:t>Budget</a:t>
                      </a:r>
                    </a:p>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55842641"/>
                  </a:ext>
                </a:extLst>
              </a:tr>
            </a:tbl>
          </a:graphicData>
        </a:graphic>
      </p:graphicFrame>
    </p:spTree>
    <p:extLst>
      <p:ext uri="{BB962C8B-B14F-4D97-AF65-F5344CB8AC3E}">
        <p14:creationId xmlns:p14="http://schemas.microsoft.com/office/powerpoint/2010/main" val="1785483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A9ED-DCFD-D41B-702E-556B31D6033B}"/>
              </a:ext>
            </a:extLst>
          </p:cNvPr>
          <p:cNvSpPr>
            <a:spLocks noGrp="1"/>
          </p:cNvSpPr>
          <p:nvPr>
            <p:ph type="title"/>
          </p:nvPr>
        </p:nvSpPr>
        <p:spPr/>
        <p:txBody>
          <a:bodyPr/>
          <a:lstStyle/>
          <a:p>
            <a:r>
              <a:rPr lang="en-US" dirty="0"/>
              <a:t>Go Ask Alice…</a:t>
            </a:r>
          </a:p>
        </p:txBody>
      </p:sp>
      <p:pic>
        <p:nvPicPr>
          <p:cNvPr id="5" name="Content Placeholder 4" descr="Quizzical burrowing owl looking forward">
            <a:extLst>
              <a:ext uri="{FF2B5EF4-FFF2-40B4-BE49-F238E27FC236}">
                <a16:creationId xmlns:a16="http://schemas.microsoft.com/office/drawing/2014/main" id="{16E45B80-6F91-F4FC-FAE8-A8A68BBB97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628" y="1487488"/>
            <a:ext cx="6580081" cy="4572000"/>
          </a:xfrm>
        </p:spPr>
      </p:pic>
    </p:spTree>
    <p:extLst>
      <p:ext uri="{BB962C8B-B14F-4D97-AF65-F5344CB8AC3E}">
        <p14:creationId xmlns:p14="http://schemas.microsoft.com/office/powerpoint/2010/main" val="1117223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0" y="230187"/>
            <a:ext cx="10018713" cy="1008888"/>
          </a:xfrm>
        </p:spPr>
        <p:txBody>
          <a:bodyPr/>
          <a:lstStyle/>
          <a:p>
            <a:r>
              <a:rPr lang="en-US" dirty="0">
                <a:latin typeface="Microsoft PhagsPa" pitchFamily="34" charset="0"/>
              </a:rPr>
              <a:t>Thank You for Participating!!!</a:t>
            </a:r>
          </a:p>
        </p:txBody>
      </p:sp>
      <p:sp>
        <p:nvSpPr>
          <p:cNvPr id="3" name="Content Placeholder 2"/>
          <p:cNvSpPr>
            <a:spLocks noGrp="1"/>
          </p:cNvSpPr>
          <p:nvPr>
            <p:ph sz="half" idx="1"/>
          </p:nvPr>
        </p:nvSpPr>
        <p:spPr>
          <a:xfrm>
            <a:off x="1932481" y="2597312"/>
            <a:ext cx="4138749" cy="2478374"/>
          </a:xfrm>
        </p:spPr>
        <p:txBody>
          <a:bodyPr>
            <a:normAutofit/>
          </a:bodyPr>
          <a:lstStyle/>
          <a:p>
            <a:pPr marL="0" indent="0" algn="ctr">
              <a:buNone/>
            </a:pPr>
            <a:r>
              <a:rPr lang="en-US" sz="2000" dirty="0">
                <a:latin typeface="Segoe UI" panose="020B0502040204020203" pitchFamily="34" charset="0"/>
                <a:cs typeface="Segoe UI" panose="020B0502040204020203" pitchFamily="34" charset="0"/>
              </a:rPr>
              <a:t>Alice </a:t>
            </a:r>
            <a:r>
              <a:rPr lang="en-US" sz="2000" dirty="0" err="1">
                <a:latin typeface="Segoe UI" panose="020B0502040204020203" pitchFamily="34" charset="0"/>
                <a:cs typeface="Segoe UI" panose="020B0502040204020203" pitchFamily="34" charset="0"/>
              </a:rPr>
              <a:t>Ruhnke</a:t>
            </a:r>
            <a:endParaRPr lang="en-US" sz="2000" dirty="0">
              <a:latin typeface="Segoe UI" panose="020B0502040204020203" pitchFamily="34" charset="0"/>
              <a:cs typeface="Segoe UI" panose="020B0502040204020203" pitchFamily="34" charset="0"/>
            </a:endParaRPr>
          </a:p>
          <a:p>
            <a:pPr marL="0" indent="0" algn="ctr">
              <a:buNone/>
            </a:pPr>
            <a:r>
              <a:rPr lang="en-US" sz="2000" dirty="0">
                <a:latin typeface="Segoe UI" panose="020B0502040204020203" pitchFamily="34" charset="0"/>
                <a:cs typeface="Segoe UI" panose="020B0502040204020203" pitchFamily="34" charset="0"/>
              </a:rPr>
              <a:t>President</a:t>
            </a:r>
          </a:p>
          <a:p>
            <a:pPr marL="0" indent="0" algn="ctr">
              <a:buNone/>
            </a:pPr>
            <a:r>
              <a:rPr lang="en-US" sz="2000" dirty="0">
                <a:latin typeface="Segoe UI" panose="020B0502040204020203" pitchFamily="34" charset="0"/>
                <a:cs typeface="Segoe UI" panose="020B0502040204020203" pitchFamily="34" charset="0"/>
                <a:hlinkClick r:id="rId3"/>
              </a:rPr>
              <a:t>alice.ruhnke@grantstation.com</a:t>
            </a:r>
            <a:endParaRPr lang="en-US" sz="2000" dirty="0">
              <a:latin typeface="Segoe UI" panose="020B0502040204020203" pitchFamily="34" charset="0"/>
              <a:cs typeface="Segoe UI" panose="020B0502040204020203" pitchFamily="34" charset="0"/>
            </a:endParaRPr>
          </a:p>
          <a:p>
            <a:pPr marL="0" indent="0" algn="ctr">
              <a:buNone/>
            </a:pPr>
            <a:r>
              <a:rPr lang="en-US" sz="1800" i="0" u="none" strike="noStrike" dirty="0">
                <a:solidFill>
                  <a:srgbClr val="000000"/>
                </a:solidFill>
                <a:effectLst/>
                <a:latin typeface="Segoe UI" panose="020B0502040204020203" pitchFamily="34" charset="0"/>
                <a:cs typeface="Segoe UI" panose="020B0502040204020203" pitchFamily="34" charset="0"/>
              </a:rPr>
              <a:t>877.784.7268</a:t>
            </a:r>
            <a:endParaRPr lang="en-US" sz="2000" dirty="0">
              <a:latin typeface="Segoe UI" panose="020B0502040204020203" pitchFamily="34" charset="0"/>
              <a:cs typeface="Segoe UI" panose="020B0502040204020203" pitchFamily="34" charset="0"/>
            </a:endParaRPr>
          </a:p>
          <a:p>
            <a:pPr marL="0" indent="0" algn="ctr">
              <a:buNone/>
            </a:pPr>
            <a:r>
              <a:rPr lang="en-US" sz="2000" dirty="0">
                <a:latin typeface="Segoe UI" panose="020B0502040204020203" pitchFamily="34" charset="0"/>
                <a:cs typeface="Segoe UI" panose="020B0502040204020203" pitchFamily="34" charset="0"/>
              </a:rPr>
              <a:t>www.grantstation.com</a:t>
            </a:r>
          </a:p>
          <a:p>
            <a:pPr marL="0" indent="0" algn="ctr">
              <a:buNone/>
            </a:pPr>
            <a:endParaRPr lang="en-US" sz="1600" dirty="0">
              <a:latin typeface="Segoe UI" panose="020B0502040204020203" pitchFamily="34" charset="0"/>
              <a:cs typeface="Segoe UI" panose="020B0502040204020203" pitchFamily="34" charset="0"/>
            </a:endParaRPr>
          </a:p>
        </p:txBody>
      </p:sp>
      <p:pic>
        <p:nvPicPr>
          <p:cNvPr id="1026" name="Picture 2">
            <a:extLst>
              <a:ext uri="{FF2B5EF4-FFF2-40B4-BE49-F238E27FC236}">
                <a16:creationId xmlns:a16="http://schemas.microsoft.com/office/drawing/2014/main" id="{5B050F89-B394-B3F9-9B32-465D2EB17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771" y="2553462"/>
            <a:ext cx="5309228" cy="197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610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218" y="169187"/>
            <a:ext cx="10018713" cy="1290498"/>
          </a:xfrm>
        </p:spPr>
        <p:txBody>
          <a:bodyPr>
            <a:normAutofit fontScale="90000"/>
          </a:bodyPr>
          <a:lstStyle/>
          <a:p>
            <a:pPr algn="ctr"/>
            <a:r>
              <a:rPr lang="en-US" sz="3100" dirty="0">
                <a:latin typeface="Microsoft PhagsPa" panose="020B0502040204020203" pitchFamily="34" charset="0"/>
              </a:rPr>
              <a:t>Proposal Writing Basics</a:t>
            </a:r>
            <a:br>
              <a:rPr lang="en-US" dirty="0">
                <a:latin typeface="Microsoft PhagsPa" panose="020B0502040204020203" pitchFamily="34" charset="0"/>
              </a:rPr>
            </a:br>
            <a:r>
              <a:rPr lang="en-US" dirty="0">
                <a:latin typeface="Microsoft PhagsPa" panose="020B0502040204020203" pitchFamily="34" charset="0"/>
              </a:rPr>
              <a:t>Demonstrate Your Strengths, Not Your Needs</a:t>
            </a:r>
          </a:p>
        </p:txBody>
      </p:sp>
      <p:pic>
        <p:nvPicPr>
          <p:cNvPr id="5" name="Content Placeholder 4" descr="external image Focus-On-Your-Strengths-ThePerfectDesign-300x300.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97207" y="2029818"/>
            <a:ext cx="3419650" cy="3419650"/>
          </a:xfrm>
        </p:spPr>
      </p:pic>
      <p:sp>
        <p:nvSpPr>
          <p:cNvPr id="4" name="Content Placeholder 3"/>
          <p:cNvSpPr>
            <a:spLocks noGrp="1"/>
          </p:cNvSpPr>
          <p:nvPr>
            <p:ph sz="half" idx="2"/>
          </p:nvPr>
        </p:nvSpPr>
        <p:spPr>
          <a:xfrm>
            <a:off x="6560574" y="2029818"/>
            <a:ext cx="4178049" cy="3720325"/>
          </a:xfrm>
        </p:spPr>
        <p:txBody>
          <a:bodyPr>
            <a:normAutofit/>
          </a:bodyPr>
          <a:lstStyle/>
          <a:p>
            <a:r>
              <a:rPr lang="en-US" sz="2400" dirty="0">
                <a:latin typeface="Segoe UI" panose="020B0502040204020203" pitchFamily="34" charset="0"/>
                <a:cs typeface="Segoe UI" panose="020B0502040204020203" pitchFamily="34" charset="0"/>
              </a:rPr>
              <a:t>Paint a picture for the funder that you are worth an investment</a:t>
            </a:r>
          </a:p>
          <a:p>
            <a:endParaRPr lang="en-US" sz="2400" dirty="0">
              <a:latin typeface="Segoe UI" panose="020B0502040204020203" pitchFamily="34" charset="0"/>
              <a:cs typeface="Segoe UI" panose="020B0502040204020203" pitchFamily="34" charset="0"/>
            </a:endParaRPr>
          </a:p>
          <a:p>
            <a:r>
              <a:rPr lang="en-US" sz="2400" dirty="0">
                <a:latin typeface="Segoe UI" panose="020B0502040204020203" pitchFamily="34" charset="0"/>
                <a:cs typeface="Segoe UI" panose="020B0502040204020203" pitchFamily="34" charset="0"/>
              </a:rPr>
              <a:t>Present solutions and show the impact you have had and will continue to have</a:t>
            </a:r>
          </a:p>
        </p:txBody>
      </p:sp>
    </p:spTree>
    <p:extLst>
      <p:ext uri="{BB962C8B-B14F-4D97-AF65-F5344CB8AC3E}">
        <p14:creationId xmlns:p14="http://schemas.microsoft.com/office/powerpoint/2010/main" val="73765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50902"/>
            <a:ext cx="10018713" cy="1752599"/>
          </a:xfrm>
        </p:spPr>
        <p:txBody>
          <a:bodyPr>
            <a:normAutofit fontScale="90000"/>
          </a:bodyPr>
          <a:lstStyle/>
          <a:p>
            <a:pPr algn="ctr"/>
            <a:r>
              <a:rPr lang="en-US" sz="3100" dirty="0">
                <a:latin typeface="Microsoft PhagsPa" panose="020B0502040204020203" pitchFamily="34" charset="0"/>
              </a:rPr>
              <a:t>Proposal Writing Basics</a:t>
            </a:r>
            <a:br>
              <a:rPr lang="en-US" dirty="0">
                <a:latin typeface="Microsoft PhagsPa" panose="020B0502040204020203" pitchFamily="34" charset="0"/>
              </a:rPr>
            </a:br>
            <a:r>
              <a:rPr lang="en-US" dirty="0">
                <a:latin typeface="Microsoft PhagsPa" panose="020B0502040204020203" pitchFamily="34" charset="0"/>
              </a:rPr>
              <a:t>Include Those You Serve in the Development and Design of Your Programs</a:t>
            </a:r>
          </a:p>
        </p:txBody>
      </p:sp>
      <p:pic>
        <p:nvPicPr>
          <p:cNvPr id="5" name="Content Placeholder 4" descr="UQAM | Service des Bibliothèques | Travail social"/>
          <p:cNvPicPr>
            <a:picLocks noGrp="1" noChangeAspect="1"/>
          </p:cNvPicPr>
          <p:nvPr>
            <p:ph sz="half"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326137" y="2381288"/>
            <a:ext cx="4335058" cy="3124200"/>
          </a:xfrm>
        </p:spPr>
      </p:pic>
    </p:spTree>
    <p:extLst>
      <p:ext uri="{BB962C8B-B14F-4D97-AF65-F5344CB8AC3E}">
        <p14:creationId xmlns:p14="http://schemas.microsoft.com/office/powerpoint/2010/main" val="122189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206298"/>
            <a:ext cx="10018713" cy="1228219"/>
          </a:xfrm>
        </p:spPr>
        <p:txBody>
          <a:bodyPr>
            <a:normAutofit/>
          </a:bodyPr>
          <a:lstStyle/>
          <a:p>
            <a:pPr algn="ctr"/>
            <a:r>
              <a:rPr lang="en-US" sz="2800" dirty="0">
                <a:latin typeface="Microsoft PhagsPa" panose="020B0502040204020203" pitchFamily="34" charset="0"/>
              </a:rPr>
              <a:t>Proposal Writing Basics</a:t>
            </a:r>
            <a:br>
              <a:rPr lang="en-US" sz="3600" dirty="0">
                <a:latin typeface="Microsoft PhagsPa" panose="020B0502040204020203" pitchFamily="34" charset="0"/>
              </a:rPr>
            </a:br>
            <a:r>
              <a:rPr lang="en-US" sz="3600" dirty="0">
                <a:latin typeface="Microsoft PhagsPa" panose="020B0502040204020203" pitchFamily="34" charset="0"/>
              </a:rPr>
              <a:t>Follow the 80/20 Rule</a:t>
            </a:r>
          </a:p>
        </p:txBody>
      </p:sp>
      <p:sp>
        <p:nvSpPr>
          <p:cNvPr id="4" name="Content Placeholder 3"/>
          <p:cNvSpPr>
            <a:spLocks noGrp="1"/>
          </p:cNvSpPr>
          <p:nvPr>
            <p:ph sz="half" idx="2"/>
          </p:nvPr>
        </p:nvSpPr>
        <p:spPr>
          <a:xfrm>
            <a:off x="6556995" y="1754458"/>
            <a:ext cx="4415805" cy="4059044"/>
          </a:xfrm>
        </p:spPr>
        <p:txBody>
          <a:bodyPr>
            <a:normAutofit/>
          </a:bodyPr>
          <a:lstStyle/>
          <a:p>
            <a:pPr marL="0" indent="0" algn="ctr">
              <a:spcBef>
                <a:spcPct val="50000"/>
              </a:spcBef>
              <a:buNone/>
            </a:pPr>
            <a:r>
              <a:rPr lang="en-US" sz="2400" dirty="0">
                <a:latin typeface="Segoe UI" panose="020B0502040204020203" pitchFamily="34" charset="0"/>
              </a:rPr>
              <a:t>If you don’t like to write grants, the good news is that only 20% of your time should be spent writing…the other 80% should be planning. (If you don’t like planning, you are kind of out of luck.)  </a:t>
            </a:r>
          </a:p>
        </p:txBody>
      </p:sp>
      <p:graphicFrame>
        <p:nvGraphicFramePr>
          <p:cNvPr id="5" name="Object 5"/>
          <p:cNvGraphicFramePr>
            <a:graphicFrameLocks noGrp="1" noChangeAspect="1"/>
          </p:cNvGraphicFramePr>
          <p:nvPr>
            <p:ph sz="half" idx="1"/>
          </p:nvPr>
        </p:nvGraphicFramePr>
        <p:xfrm>
          <a:off x="1484313" y="2207941"/>
          <a:ext cx="5613408" cy="3583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484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A89F48-0F82-48C3-A470-C9449A43D85D}"/>
              </a:ext>
            </a:extLst>
          </p:cNvPr>
          <p:cNvSpPr>
            <a:spLocks noGrp="1"/>
          </p:cNvSpPr>
          <p:nvPr>
            <p:ph type="title"/>
          </p:nvPr>
        </p:nvSpPr>
        <p:spPr>
          <a:xfrm>
            <a:off x="2889982" y="308093"/>
            <a:ext cx="7324126" cy="628340"/>
          </a:xfrm>
        </p:spPr>
        <p:txBody>
          <a:bodyPr>
            <a:normAutofit fontScale="90000"/>
          </a:bodyPr>
          <a:lstStyle/>
          <a:p>
            <a:r>
              <a:rPr lang="en-US" dirty="0"/>
              <a:t>Program Planning Framework</a:t>
            </a:r>
          </a:p>
        </p:txBody>
      </p:sp>
      <p:graphicFrame>
        <p:nvGraphicFramePr>
          <p:cNvPr id="10" name="Content Placeholder 9">
            <a:extLst>
              <a:ext uri="{FF2B5EF4-FFF2-40B4-BE49-F238E27FC236}">
                <a16:creationId xmlns:a16="http://schemas.microsoft.com/office/drawing/2014/main" id="{E130BAD7-F938-4BF3-8A65-5529F10D26E0}"/>
              </a:ext>
            </a:extLst>
          </p:cNvPr>
          <p:cNvGraphicFramePr>
            <a:graphicFrameLocks noGrp="1"/>
          </p:cNvGraphicFramePr>
          <p:nvPr>
            <p:ph idx="1"/>
          </p:nvPr>
        </p:nvGraphicFramePr>
        <p:xfrm>
          <a:off x="2889982" y="1441007"/>
          <a:ext cx="7474030" cy="4480560"/>
        </p:xfrm>
        <a:graphic>
          <a:graphicData uri="http://schemas.openxmlformats.org/drawingml/2006/table">
            <a:tbl>
              <a:tblPr firstRow="1" bandRow="1">
                <a:tableStyleId>{5940675A-B579-460E-94D1-54222C63F5DA}</a:tableStyleId>
              </a:tblPr>
              <a:tblGrid>
                <a:gridCol w="357122">
                  <a:extLst>
                    <a:ext uri="{9D8B030D-6E8A-4147-A177-3AD203B41FA5}">
                      <a16:colId xmlns:a16="http://schemas.microsoft.com/office/drawing/2014/main" val="215619711"/>
                    </a:ext>
                  </a:extLst>
                </a:gridCol>
                <a:gridCol w="2040189">
                  <a:extLst>
                    <a:ext uri="{9D8B030D-6E8A-4147-A177-3AD203B41FA5}">
                      <a16:colId xmlns:a16="http://schemas.microsoft.com/office/drawing/2014/main" val="65619088"/>
                    </a:ext>
                  </a:extLst>
                </a:gridCol>
                <a:gridCol w="505313">
                  <a:extLst>
                    <a:ext uri="{9D8B030D-6E8A-4147-A177-3AD203B41FA5}">
                      <a16:colId xmlns:a16="http://schemas.microsoft.com/office/drawing/2014/main" val="723087572"/>
                    </a:ext>
                  </a:extLst>
                </a:gridCol>
                <a:gridCol w="2080063">
                  <a:extLst>
                    <a:ext uri="{9D8B030D-6E8A-4147-A177-3AD203B41FA5}">
                      <a16:colId xmlns:a16="http://schemas.microsoft.com/office/drawing/2014/main" val="3548474717"/>
                    </a:ext>
                  </a:extLst>
                </a:gridCol>
                <a:gridCol w="412324">
                  <a:extLst>
                    <a:ext uri="{9D8B030D-6E8A-4147-A177-3AD203B41FA5}">
                      <a16:colId xmlns:a16="http://schemas.microsoft.com/office/drawing/2014/main" val="514334705"/>
                    </a:ext>
                  </a:extLst>
                </a:gridCol>
                <a:gridCol w="2079019">
                  <a:extLst>
                    <a:ext uri="{9D8B030D-6E8A-4147-A177-3AD203B41FA5}">
                      <a16:colId xmlns:a16="http://schemas.microsoft.com/office/drawing/2014/main" val="1567631425"/>
                    </a:ext>
                  </a:extLst>
                </a:gridCol>
              </a:tblGrid>
              <a:tr h="494249">
                <a:tc gridSpan="6">
                  <a:txBody>
                    <a:bodyPr/>
                    <a:lstStyle/>
                    <a:p>
                      <a:r>
                        <a:rPr lang="en-US" dirty="0"/>
                        <a:t>Background</a:t>
                      </a:r>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16779236"/>
                  </a:ext>
                </a:extLst>
              </a:tr>
              <a:tr h="1341532">
                <a:tc rowSpan="3">
                  <a:txBody>
                    <a:bodyPr/>
                    <a:lstStyle/>
                    <a:p>
                      <a:pPr algn="ctr"/>
                      <a:r>
                        <a:rPr lang="en-US" dirty="0"/>
                        <a:t>Need</a:t>
                      </a:r>
                    </a:p>
                  </a:txBody>
                  <a:tcPr vert="vert270">
                    <a:solidFill>
                      <a:schemeClr val="bg1">
                        <a:lumMod val="65000"/>
                      </a:schemeClr>
                    </a:solidFill>
                  </a:tcPr>
                </a:tc>
                <a:tc>
                  <a:txBody>
                    <a:bodyPr/>
                    <a:lstStyle/>
                    <a:p>
                      <a:pPr algn="ctr"/>
                      <a:r>
                        <a:rPr lang="en-US" dirty="0"/>
                        <a:t>Condition or Status of Community and Population Served</a:t>
                      </a:r>
                    </a:p>
                    <a:p>
                      <a:pPr algn="ctr"/>
                      <a:endParaRPr lang="en-US" dirty="0"/>
                    </a:p>
                    <a:p>
                      <a:pPr algn="ctr"/>
                      <a:endParaRPr lang="en-US" dirty="0"/>
                    </a:p>
                    <a:p>
                      <a:pPr algn="ctr"/>
                      <a:endParaRPr lang="en-US" dirty="0"/>
                    </a:p>
                  </a:txBody>
                  <a:tcPr/>
                </a:tc>
                <a:tc rowSpan="3">
                  <a:txBody>
                    <a:bodyPr/>
                    <a:lstStyle/>
                    <a:p>
                      <a:pPr algn="ctr"/>
                      <a:r>
                        <a:rPr lang="en-US" dirty="0"/>
                        <a:t>Program</a:t>
                      </a:r>
                    </a:p>
                  </a:txBody>
                  <a:tcPr vert="vert270">
                    <a:solidFill>
                      <a:schemeClr val="bg1">
                        <a:lumMod val="65000"/>
                      </a:schemeClr>
                    </a:solidFill>
                  </a:tcPr>
                </a:tc>
                <a:tc>
                  <a:txBody>
                    <a:bodyPr/>
                    <a:lstStyle/>
                    <a:p>
                      <a:pPr algn="ctr"/>
                      <a:r>
                        <a:rPr lang="en-US" dirty="0"/>
                        <a:t>Outcomes</a:t>
                      </a:r>
                    </a:p>
                  </a:txBody>
                  <a:tcPr/>
                </a:tc>
                <a:tc rowSpan="2">
                  <a:txBody>
                    <a:bodyPr/>
                    <a:lstStyle/>
                    <a:p>
                      <a:pPr algn="ctr"/>
                      <a:r>
                        <a:rPr lang="en-US" dirty="0"/>
                        <a:t>Evaluation</a:t>
                      </a:r>
                    </a:p>
                  </a:txBody>
                  <a:tcPr vert="vert270">
                    <a:solidFill>
                      <a:schemeClr val="bg1">
                        <a:lumMod val="65000"/>
                      </a:schemeClr>
                    </a:solidFill>
                  </a:tcPr>
                </a:tc>
                <a:tc>
                  <a:txBody>
                    <a:bodyPr/>
                    <a:lstStyle/>
                    <a:p>
                      <a:pPr algn="ctr"/>
                      <a:r>
                        <a:rPr lang="en-US" dirty="0"/>
                        <a:t>Indicators</a:t>
                      </a:r>
                    </a:p>
                  </a:txBody>
                  <a:tcPr/>
                </a:tc>
                <a:extLst>
                  <a:ext uri="{0D108BD9-81ED-4DB2-BD59-A6C34878D82A}">
                    <a16:rowId xmlns:a16="http://schemas.microsoft.com/office/drawing/2014/main" val="256067978"/>
                  </a:ext>
                </a:extLst>
              </a:tr>
              <a:tr h="1129711">
                <a:tc vMerge="1">
                  <a:txBody>
                    <a:bodyPr/>
                    <a:lstStyle/>
                    <a:p>
                      <a:endParaRPr lang="en-US" dirty="0"/>
                    </a:p>
                  </a:txBody>
                  <a:tcPr/>
                </a:tc>
                <a:tc rowSpan="2">
                  <a:txBody>
                    <a:bodyPr/>
                    <a:lstStyle/>
                    <a:p>
                      <a:pPr algn="ctr"/>
                      <a:r>
                        <a:rPr lang="en-US" dirty="0"/>
                        <a:t>Reasons Behind Condition or Status of Population Served</a:t>
                      </a:r>
                    </a:p>
                  </a:txBody>
                  <a:tcPr/>
                </a:tc>
                <a:tc vMerge="1">
                  <a:txBody>
                    <a:bodyPr/>
                    <a:lstStyle/>
                    <a:p>
                      <a:endParaRPr lang="en-US" dirty="0"/>
                    </a:p>
                  </a:txBody>
                  <a:tcPr/>
                </a:tc>
                <a:tc>
                  <a:txBody>
                    <a:bodyPr/>
                    <a:lstStyle/>
                    <a:p>
                      <a:pPr algn="ctr"/>
                      <a:r>
                        <a:rPr lang="en-US" dirty="0"/>
                        <a:t>Approach</a:t>
                      </a:r>
                    </a:p>
                    <a:p>
                      <a:endParaRPr lang="en-US" dirty="0"/>
                    </a:p>
                    <a:p>
                      <a:endParaRPr lang="en-US" dirty="0"/>
                    </a:p>
                    <a:p>
                      <a:endParaRPr lang="en-US" dirty="0"/>
                    </a:p>
                    <a:p>
                      <a:endParaRPr lang="en-US" dirty="0"/>
                    </a:p>
                  </a:txBody>
                  <a:tcPr/>
                </a:tc>
                <a:tc vMerge="1">
                  <a:txBody>
                    <a:bodyPr/>
                    <a:lstStyle/>
                    <a:p>
                      <a:endParaRPr lang="en-US" dirty="0"/>
                    </a:p>
                  </a:txBody>
                  <a:tcPr/>
                </a:tc>
                <a:tc>
                  <a:txBody>
                    <a:bodyPr/>
                    <a:lstStyle/>
                    <a:p>
                      <a:pPr algn="ctr"/>
                      <a:r>
                        <a:rPr lang="en-US" dirty="0"/>
                        <a:t>Outputs</a:t>
                      </a:r>
                    </a:p>
                  </a:txBody>
                  <a:tcPr/>
                </a:tc>
                <a:extLst>
                  <a:ext uri="{0D108BD9-81ED-4DB2-BD59-A6C34878D82A}">
                    <a16:rowId xmlns:a16="http://schemas.microsoft.com/office/drawing/2014/main" val="2467035749"/>
                  </a:ext>
                </a:extLst>
              </a:tr>
              <a:tr h="494249">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r>
                        <a:rPr lang="en-US" dirty="0"/>
                        <a:t>Budget</a:t>
                      </a:r>
                    </a:p>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55842641"/>
                  </a:ext>
                </a:extLst>
              </a:tr>
            </a:tbl>
          </a:graphicData>
        </a:graphic>
      </p:graphicFrame>
    </p:spTree>
    <p:extLst>
      <p:ext uri="{BB962C8B-B14F-4D97-AF65-F5344CB8AC3E}">
        <p14:creationId xmlns:p14="http://schemas.microsoft.com/office/powerpoint/2010/main" val="29141804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3966</Words>
  <Application>Microsoft Office PowerPoint</Application>
  <PresentationFormat>Widescreen</PresentationFormat>
  <Paragraphs>657</Paragraphs>
  <Slides>59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Corbel</vt:lpstr>
      <vt:lpstr>Courier New</vt:lpstr>
      <vt:lpstr>Gabriola</vt:lpstr>
      <vt:lpstr>Microsoft PhagsPa</vt:lpstr>
      <vt:lpstr>Segoe UI</vt:lpstr>
      <vt:lpstr>Verdana</vt:lpstr>
      <vt:lpstr>Wingdings</vt:lpstr>
      <vt:lpstr>Parallax</vt:lpstr>
      <vt:lpstr>   Welcome NPN Live 3.0</vt:lpstr>
      <vt:lpstr>Agenda</vt:lpstr>
      <vt:lpstr>Proposal Writing Basics Know Who You Are Writing To</vt:lpstr>
      <vt:lpstr>Proposal Writing Basics Follow the Funder’s Directions</vt:lpstr>
      <vt:lpstr>Proposal Writing Basics  Develop a File of Common Attachments</vt:lpstr>
      <vt:lpstr>Proposal Writing Basics Demonstrate Your Strengths, Not Your Needs</vt:lpstr>
      <vt:lpstr>Proposal Writing Basics Include Those You Serve in the Development and Design of Your Programs</vt:lpstr>
      <vt:lpstr>Proposal Writing Basics Follow the 80/20 Rule</vt:lpstr>
      <vt:lpstr>Program Planning Framework</vt:lpstr>
      <vt:lpstr>Background</vt:lpstr>
      <vt:lpstr>Background</vt:lpstr>
      <vt:lpstr>Background Might Be Called…</vt:lpstr>
      <vt:lpstr>Compelling Community Need (Column One in Program Planning Framework)</vt:lpstr>
      <vt:lpstr>Condition or Status of Population to be Served</vt:lpstr>
      <vt:lpstr>Condition or Status of Population to be Served</vt:lpstr>
      <vt:lpstr>Need Data</vt:lpstr>
      <vt:lpstr>A Few Sources</vt:lpstr>
      <vt:lpstr>How Will This Information Be Used?</vt:lpstr>
      <vt:lpstr>Example: NICU Family Support Network Condition or Status of Population to be Served</vt:lpstr>
      <vt:lpstr>Reason Behind the Condition or Status</vt:lpstr>
      <vt:lpstr>Example: NICU Family Support Network Reason for the Condition or Status</vt:lpstr>
      <vt:lpstr>A Few Sources</vt:lpstr>
      <vt:lpstr>Reason Behind the Condition or Status</vt:lpstr>
      <vt:lpstr>Need Might Be Called</vt:lpstr>
      <vt:lpstr>Outcomes/Indicators</vt:lpstr>
      <vt:lpstr>Outcomes/Indicators Might Be Called… </vt:lpstr>
      <vt:lpstr>Outcomes</vt:lpstr>
      <vt:lpstr>What’s the Difference?</vt:lpstr>
      <vt:lpstr>Short-Term Outcomes</vt:lpstr>
      <vt:lpstr> Example: NICU Family Support Network Short-Term Outcome </vt:lpstr>
      <vt:lpstr>Mid-Term Outcomes</vt:lpstr>
      <vt:lpstr>Example: NICU Family Support Network Mid-Term Outcome</vt:lpstr>
      <vt:lpstr>Long-Term Outcomes</vt:lpstr>
      <vt:lpstr> Example: NICU Family Support Network Long-Term Outcome </vt:lpstr>
      <vt:lpstr>Outcome Chains</vt:lpstr>
      <vt:lpstr>Indicators</vt:lpstr>
      <vt:lpstr>Example: NICU Family Support Network Indicators </vt:lpstr>
      <vt:lpstr>Additional Outcome/Indicator Examples</vt:lpstr>
      <vt:lpstr>Approach</vt:lpstr>
      <vt:lpstr>Approach</vt:lpstr>
      <vt:lpstr>Timeline</vt:lpstr>
      <vt:lpstr>Key Staff and Volunteers</vt:lpstr>
      <vt:lpstr>Partners</vt:lpstr>
      <vt:lpstr>Approach Might Be Called…</vt:lpstr>
      <vt:lpstr>Evaluation</vt:lpstr>
      <vt:lpstr>Outputs</vt:lpstr>
      <vt:lpstr>Evaluation: Data Collection</vt:lpstr>
      <vt:lpstr>Data Collection Instruments/Tools</vt:lpstr>
      <vt:lpstr>Data Collection Method and Timing</vt:lpstr>
      <vt:lpstr>Example: NICU Family Support Network Data Collection Instruments for Indicators</vt:lpstr>
      <vt:lpstr>Example: NICU Family Support Network Data Collection Instruments for Outputs</vt:lpstr>
      <vt:lpstr>Evaluation May Also Be Called…</vt:lpstr>
      <vt:lpstr>Budget</vt:lpstr>
      <vt:lpstr>Budget</vt:lpstr>
      <vt:lpstr>Budget Narrative</vt:lpstr>
      <vt:lpstr>Example: NICU Family Support Network Program Budget</vt:lpstr>
      <vt:lpstr>Quick Review</vt:lpstr>
      <vt:lpstr>Go Ask Alice…</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NPN Live 3.0</dc:title>
  <dc:creator>Alice Ruhnke</dc:creator>
  <cp:lastModifiedBy>Alice Ruhnke</cp:lastModifiedBy>
  <cp:revision>1</cp:revision>
  <dcterms:created xsi:type="dcterms:W3CDTF">2022-08-03T18:57:26Z</dcterms:created>
  <dcterms:modified xsi:type="dcterms:W3CDTF">2022-08-04T15:05:36Z</dcterms:modified>
</cp:coreProperties>
</file>